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NanumBarunGothic" panose="020B0600000101010101" charset="-127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NanumBarunGothic Light" panose="020B0600000101010101" charset="-127"/>
      <p:regular r:id="rId29"/>
    </p:embeddedFont>
    <p:embeddedFont>
      <p:font typeface="NanumBarunGothic Bold" panose="020B0600000101010101" charset="-127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78" y="11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-152400" y="0"/>
            <a:ext cx="18592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2300" y="4381500"/>
            <a:ext cx="4419600" cy="660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492500" y="3797300"/>
            <a:ext cx="113030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7400" b="0" i="0" u="none" strike="noStrike" spc="-700">
                <a:solidFill>
                  <a:srgbClr val="FFFFFF"/>
                </a:solidFill>
                <a:ea typeface="NanumBarunGothic Bold"/>
              </a:rPr>
              <a:t>데이터로</a:t>
            </a:r>
            <a:r>
              <a:rPr lang="en-US" sz="7400" b="0" i="0" u="none" strike="noStrike" spc="-700">
                <a:solidFill>
                  <a:srgbClr val="FFFFFF"/>
                </a:solidFill>
                <a:latin typeface="NanumBarunGothic Bold"/>
              </a:rPr>
              <a:t> </a:t>
            </a:r>
            <a:r>
              <a:rPr lang="ko-KR" sz="7400" b="0" i="0" u="none" strike="noStrike" spc="-700">
                <a:solidFill>
                  <a:srgbClr val="FFFFFF"/>
                </a:solidFill>
                <a:ea typeface="NanumBarunGothic Bold"/>
              </a:rPr>
              <a:t>읽는</a:t>
            </a:r>
            <a:r>
              <a:rPr lang="en-US" sz="7400" b="0" i="0" u="none" strike="noStrike" spc="-700">
                <a:solidFill>
                  <a:srgbClr val="FFFFFF"/>
                </a:solidFill>
                <a:latin typeface="NanumBarunGothic Bold"/>
              </a:rPr>
              <a:t> </a:t>
            </a:r>
            <a:r>
              <a:rPr lang="ko-KR" sz="7400" b="0" i="0" u="none" strike="noStrike" spc="-700">
                <a:solidFill>
                  <a:srgbClr val="FFFFFF"/>
                </a:solidFill>
                <a:ea typeface="NanumBarunGothic Bold"/>
              </a:rPr>
              <a:t>게임</a:t>
            </a:r>
            <a:r>
              <a:rPr lang="en-US" sz="7400" b="0" i="0" u="none" strike="noStrike" spc="-700">
                <a:solidFill>
                  <a:srgbClr val="FFFFFF"/>
                </a:solidFill>
                <a:latin typeface="NanumBarunGothic Bold"/>
              </a:rPr>
              <a:t> </a:t>
            </a:r>
            <a:r>
              <a:rPr lang="ko-KR" sz="7400" b="0" i="0" u="none" strike="noStrike" spc="-700">
                <a:solidFill>
                  <a:srgbClr val="FFFFFF"/>
                </a:solidFill>
                <a:ea typeface="NanumBarunGothic Bold"/>
              </a:rPr>
              <a:t>선호도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765800" y="5664200"/>
            <a:ext cx="6756400" cy="736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FFFFFF"/>
                </a:solidFill>
                <a:ea typeface="NanumBarunGothic Light"/>
              </a:rPr>
              <a:t>게임</a:t>
            </a:r>
            <a:r>
              <a:rPr lang="en-US" sz="2000" b="0" i="0" u="none" strike="noStrike">
                <a:solidFill>
                  <a:srgbClr val="FFFFFF"/>
                </a:solidFill>
                <a:latin typeface="NanumBarunGothic Light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NanumBarunGothic Light"/>
              </a:rPr>
              <a:t>개발을</a:t>
            </a:r>
            <a:r>
              <a:rPr lang="en-US" sz="2000" b="0" i="0" u="none" strike="noStrike">
                <a:solidFill>
                  <a:srgbClr val="FFFFFF"/>
                </a:solidFill>
                <a:latin typeface="NanumBarunGothic Light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NanumBarunGothic Light"/>
              </a:rPr>
              <a:t>위한</a:t>
            </a:r>
            <a:r>
              <a:rPr lang="en-US" sz="2000" b="0" i="0" u="none" strike="noStrike">
                <a:solidFill>
                  <a:srgbClr val="FFFFFF"/>
                </a:solidFill>
                <a:latin typeface="NanumBarunGothic Light"/>
              </a:rPr>
              <a:t> STEAM </a:t>
            </a:r>
            <a:r>
              <a:rPr lang="ko-KR" sz="2000" b="0" i="0" u="none" strike="noStrike">
                <a:solidFill>
                  <a:srgbClr val="FFFFFF"/>
                </a:solidFill>
                <a:ea typeface="NanumBarunGothic Light"/>
              </a:rPr>
              <a:t>플랫폼</a:t>
            </a:r>
            <a:r>
              <a:rPr lang="en-US" sz="2000" b="0" i="0" u="none" strike="noStrike">
                <a:solidFill>
                  <a:srgbClr val="FFFFFF"/>
                </a:solidFill>
                <a:latin typeface="NanumBarunGothic Light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NanumBarunGothic Light"/>
              </a:rPr>
              <a:t>유저들의</a:t>
            </a:r>
            <a:r>
              <a:rPr lang="en-US" sz="2000" b="0" i="0" u="none" strike="noStrike">
                <a:solidFill>
                  <a:srgbClr val="FFFFFF"/>
                </a:solidFill>
                <a:latin typeface="NanumBarunGothic Light"/>
              </a:rPr>
              <a:t> </a:t>
            </a:r>
          </a:p>
          <a:p>
            <a:pPr lvl="0" algn="ctr">
              <a:lnSpc>
                <a:spcPct val="124499"/>
              </a:lnSpc>
            </a:pPr>
            <a:r>
              <a:rPr lang="ko-KR" sz="2000" b="1" i="0" u="none" strike="noStrike">
                <a:solidFill>
                  <a:srgbClr val="FFFFFF"/>
                </a:solidFill>
                <a:ea typeface="NanumBarunGothic Light"/>
              </a:rPr>
              <a:t>게임</a:t>
            </a:r>
            <a:r>
              <a:rPr lang="en-US" sz="2000" b="1" i="0" u="none" strike="noStrike">
                <a:solidFill>
                  <a:srgbClr val="FFFFFF"/>
                </a:solidFill>
                <a:latin typeface="NanumBarunGothic Light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NanumBarunGothic Light"/>
              </a:rPr>
              <a:t>선호도</a:t>
            </a:r>
            <a:r>
              <a:rPr lang="en-US" sz="2000" b="0" i="0" u="none" strike="noStrike">
                <a:solidFill>
                  <a:srgbClr val="FFFFFF"/>
                </a:solidFill>
                <a:latin typeface="NanumBarunGothic Light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NanumBarunGothic Light"/>
              </a:rPr>
              <a:t>분석</a:t>
            </a:r>
            <a:r>
              <a:rPr lang="en-US" sz="2000" b="0" i="0" u="none" strike="noStrike">
                <a:solidFill>
                  <a:srgbClr val="FFFFFF"/>
                </a:solidFill>
                <a:latin typeface="NanumBarunGothic Light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NanumBarunGothic Light"/>
              </a:rPr>
              <a:t>후</a:t>
            </a:r>
            <a:r>
              <a:rPr lang="en-US" sz="2000" b="0" i="0" u="none" strike="noStrike">
                <a:solidFill>
                  <a:srgbClr val="FFFFFF"/>
                </a:solidFill>
                <a:latin typeface="NanumBarunGothic Light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NanumBarunGothic Light"/>
              </a:rPr>
              <a:t>맞춤형</a:t>
            </a:r>
            <a:r>
              <a:rPr lang="en-US" sz="2000" b="1" i="0" u="none" strike="noStrike">
                <a:solidFill>
                  <a:srgbClr val="FFFFFF"/>
                </a:solidFill>
                <a:latin typeface="NanumBarunGothic Light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NanumBarunGothic Light"/>
              </a:rPr>
              <a:t>전략</a:t>
            </a:r>
            <a:r>
              <a:rPr lang="en-US" sz="2000" b="1" i="0" u="none" strike="noStrike">
                <a:solidFill>
                  <a:srgbClr val="FFFFFF"/>
                </a:solidFill>
                <a:latin typeface="NanumBarunGothic Light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NanumBarunGothic Light"/>
              </a:rPr>
              <a:t>기획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906500" y="9232900"/>
            <a:ext cx="30861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NanumBarunGothic Bold"/>
              </a:rPr>
              <a:t>2025.02.14 </a:t>
            </a:r>
            <a:r>
              <a:rPr lang="ko-KR" sz="2000" b="0" i="0" u="none" strike="noStrike">
                <a:solidFill>
                  <a:srgbClr val="FFFFFF"/>
                </a:solidFill>
                <a:ea typeface="NanumBarunGothic Bold"/>
              </a:rPr>
              <a:t>개인프로젝트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2832100"/>
            <a:ext cx="14503400" cy="6223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49300" y="584200"/>
            <a:ext cx="28067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NanumBarunGothic Bold"/>
              </a:rPr>
              <a:t>STEAM </a:t>
            </a:r>
            <a:r>
              <a:rPr lang="ko-KR" sz="2400" b="0" i="0" u="none" strike="noStrike">
                <a:solidFill>
                  <a:srgbClr val="000000"/>
                </a:solidFill>
                <a:ea typeface="NanumBarunGothic Bold"/>
              </a:rPr>
              <a:t>데이터</a:t>
            </a:r>
            <a:r>
              <a:rPr lang="en-US" sz="2400" b="0" i="0" u="none" strike="noStrike">
                <a:solidFill>
                  <a:srgbClr val="000000"/>
                </a:solidFill>
                <a:latin typeface="NanumBarunGothic Bold"/>
              </a:rPr>
              <a:t> EDA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49300" y="1130300"/>
            <a:ext cx="12547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>
                <a:solidFill>
                  <a:srgbClr val="3F62FF"/>
                </a:solidFill>
                <a:latin typeface="NanumBarunGothic Bold"/>
              </a:rPr>
              <a:t>Insight Summary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62200" y="4483100"/>
            <a:ext cx="13627100" cy="278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66000"/>
              </a:lnSpc>
              <a:buClr>
                <a:srgbClr val="3F62FF"/>
              </a:buClr>
              <a:buFont typeface="Arial"/>
              <a:buChar char="●"/>
            </a:pP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가격과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흥행은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관련이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없다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.</a:t>
            </a:r>
          </a:p>
          <a:p>
            <a:pPr marL="342900" lvl="0" indent="-342900" algn="l">
              <a:lnSpc>
                <a:spcPct val="166000"/>
              </a:lnSpc>
              <a:buClr>
                <a:srgbClr val="3F62FF"/>
              </a:buClr>
              <a:buFont typeface="Arial"/>
              <a:buChar char="●"/>
            </a:pP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DLC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와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업적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기능이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있는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게임을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선호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하지만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많다고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선호하지는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않는다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.</a:t>
            </a:r>
          </a:p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전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세계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유저들이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즐길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수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있도록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많은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언어를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지원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해야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하지만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더빙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언어는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상관없다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.</a:t>
            </a:r>
          </a:p>
          <a:p>
            <a:pPr marL="342900" lvl="0" indent="-342900" algn="l">
              <a:lnSpc>
                <a:spcPct val="166000"/>
              </a:lnSpc>
              <a:buClr>
                <a:srgbClr val="3F62FF"/>
              </a:buClr>
              <a:buFont typeface="Arial"/>
              <a:buChar char="●"/>
            </a:pP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Action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장르를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선호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한다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2298700"/>
            <a:ext cx="14986000" cy="7340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58800" y="469900"/>
            <a:ext cx="7874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anumBarunGothic Bold"/>
              </a:rPr>
              <a:t>Q1. </a:t>
            </a:r>
            <a:r>
              <a:rPr lang="ko-KR" sz="2000" b="0" i="0" u="none" strike="noStrike">
                <a:solidFill>
                  <a:srgbClr val="3F62FF"/>
                </a:solidFill>
                <a:ea typeface="NanumBarunGothic Bold"/>
              </a:rPr>
              <a:t>특정</a:t>
            </a:r>
            <a:r>
              <a:rPr lang="en-US" sz="20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000" b="0" i="0" u="none" strike="noStrike">
                <a:solidFill>
                  <a:srgbClr val="3F62FF"/>
                </a:solidFill>
                <a:ea typeface="NanumBarunGothic Bold"/>
              </a:rPr>
              <a:t>장르와</a:t>
            </a:r>
            <a:r>
              <a:rPr lang="en-US" sz="2000" b="0" i="0" u="none" strike="noStrike">
                <a:solidFill>
                  <a:srgbClr val="3F62FF"/>
                </a:solidFill>
                <a:latin typeface="NanumBarunGothic Bold"/>
              </a:rPr>
              <a:t> </a:t>
            </a:r>
            <a:r>
              <a:rPr lang="ko-KR" sz="2000" b="0" i="0" u="none" strike="noStrike">
                <a:solidFill>
                  <a:srgbClr val="3F62FF"/>
                </a:solidFill>
                <a:ea typeface="NanumBarunGothic Bold"/>
              </a:rPr>
              <a:t>게임</a:t>
            </a:r>
            <a:r>
              <a:rPr lang="en-US" sz="20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000" b="0" i="0" u="none" strike="noStrike">
                <a:solidFill>
                  <a:srgbClr val="3F62FF"/>
                </a:solidFill>
                <a:ea typeface="NanumBarunGothic Bold"/>
              </a:rPr>
              <a:t>흥행</a:t>
            </a:r>
            <a:r>
              <a:rPr lang="en-US" sz="20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000" b="0" i="0" u="none" strike="noStrike">
                <a:solidFill>
                  <a:srgbClr val="3F62FF"/>
                </a:solidFill>
                <a:ea typeface="NanumBarunGothic Bold"/>
              </a:rPr>
              <a:t>여부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 Bold"/>
              </a:rPr>
              <a:t>가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 Bold"/>
              </a:rPr>
              <a:t>관련이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 Bold"/>
              </a:rPr>
              <a:t>있을까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 Bold"/>
              </a:rPr>
              <a:t>? 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8800" y="1143000"/>
            <a:ext cx="13690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NanumBarunGothic Light"/>
              </a:rPr>
              <a:t>장르뿐만</a:t>
            </a:r>
            <a:r>
              <a:rPr lang="en-US" sz="4000" b="0" i="0" u="none" strike="noStrike">
                <a:solidFill>
                  <a:srgbClr val="000000"/>
                </a:solidFill>
                <a:latin typeface="NanumBarunGothic Light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NanumBarunGothic Light"/>
              </a:rPr>
              <a:t>아니라</a:t>
            </a:r>
            <a:r>
              <a:rPr lang="en-US" sz="40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en-US" sz="4000" b="1" i="0" u="none" strike="noStrike">
                <a:solidFill>
                  <a:srgbClr val="3F62FF"/>
                </a:solidFill>
                <a:latin typeface="NanumBarunGothic Bold"/>
              </a:rPr>
              <a:t>Positive</a:t>
            </a:r>
            <a:r>
              <a:rPr lang="ko-KR" sz="4000" b="1" i="0" u="none" strike="noStrike">
                <a:solidFill>
                  <a:srgbClr val="3F62FF"/>
                </a:solidFill>
                <a:ea typeface="NanumBarunGothic Bold"/>
              </a:rPr>
              <a:t>와</a:t>
            </a:r>
            <a:r>
              <a:rPr lang="en-US" sz="4000" b="1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4000" b="1" i="0" u="none" strike="noStrike">
                <a:solidFill>
                  <a:srgbClr val="3F62FF"/>
                </a:solidFill>
                <a:ea typeface="NanumBarunGothic Bold"/>
              </a:rPr>
              <a:t>강한</a:t>
            </a:r>
            <a:r>
              <a:rPr lang="en-US" sz="4000" b="1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4000" b="1" i="0" u="none" strike="noStrike">
                <a:solidFill>
                  <a:srgbClr val="3F62FF"/>
                </a:solidFill>
                <a:ea typeface="NanumBarunGothic Bold"/>
              </a:rPr>
              <a:t>상관관계를</a:t>
            </a:r>
            <a:r>
              <a:rPr lang="en-US" sz="4000" b="1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4000" b="1" i="0" u="none" strike="noStrike">
                <a:solidFill>
                  <a:srgbClr val="3F62FF"/>
                </a:solidFill>
                <a:ea typeface="NanumBarunGothic Bold"/>
              </a:rPr>
              <a:t>가지는</a:t>
            </a:r>
            <a:r>
              <a:rPr lang="en-US" sz="4000" b="1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4000" b="1" i="0" u="none" strike="noStrike">
                <a:solidFill>
                  <a:srgbClr val="3F62FF"/>
                </a:solidFill>
                <a:ea typeface="NanumBarunGothic Bold"/>
              </a:rPr>
              <a:t>것은</a:t>
            </a:r>
            <a:r>
              <a:rPr lang="en-US" sz="4000" b="1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4000" b="1" i="0" u="none" strike="noStrike">
                <a:solidFill>
                  <a:srgbClr val="3F62FF"/>
                </a:solidFill>
                <a:ea typeface="NanumBarunGothic Bold"/>
              </a:rPr>
              <a:t>없다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2768600"/>
            <a:ext cx="6515100" cy="6515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900" y="6057900"/>
            <a:ext cx="1371600" cy="44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900" y="7061200"/>
            <a:ext cx="14224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8200" y="2768600"/>
            <a:ext cx="6515100" cy="6515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84200" y="6045200"/>
            <a:ext cx="1143000" cy="482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69900" y="7010400"/>
            <a:ext cx="1295400" cy="495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58800" y="469900"/>
            <a:ext cx="7874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anumBarunGothic Bold"/>
              </a:rPr>
              <a:t>Q2. </a:t>
            </a:r>
            <a:r>
              <a:rPr lang="ko-KR" sz="2000" b="0" i="0" u="none" strike="noStrike">
                <a:solidFill>
                  <a:srgbClr val="3F62FF"/>
                </a:solidFill>
                <a:ea typeface="NanumBarunGothic Bold"/>
              </a:rPr>
              <a:t>개발사</a:t>
            </a:r>
            <a:r>
              <a:rPr lang="en-US" sz="2000" b="0" i="0" u="none" strike="noStrike">
                <a:solidFill>
                  <a:srgbClr val="3F62FF"/>
                </a:solidFill>
                <a:latin typeface="NanumBarunGothic Bold"/>
              </a:rPr>
              <a:t>/</a:t>
            </a:r>
            <a:r>
              <a:rPr lang="ko-KR" sz="2000" b="0" i="0" u="none" strike="noStrike">
                <a:solidFill>
                  <a:srgbClr val="3F62FF"/>
                </a:solidFill>
                <a:ea typeface="NanumBarunGothic Bold"/>
              </a:rPr>
              <a:t>배급사와</a:t>
            </a:r>
            <a:r>
              <a:rPr lang="en-US" sz="20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000" b="0" i="0" u="none" strike="noStrike">
                <a:solidFill>
                  <a:srgbClr val="3F62FF"/>
                </a:solidFill>
                <a:ea typeface="NanumBarunGothic Bold"/>
              </a:rPr>
              <a:t>게임</a:t>
            </a:r>
            <a:r>
              <a:rPr lang="en-US" sz="20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000" b="0" i="0" u="none" strike="noStrike">
                <a:solidFill>
                  <a:srgbClr val="3F62FF"/>
                </a:solidFill>
                <a:ea typeface="NanumBarunGothic Bold"/>
              </a:rPr>
              <a:t>흥행</a:t>
            </a:r>
            <a:r>
              <a:rPr lang="en-US" sz="20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000" b="0" i="0" u="none" strike="noStrike">
                <a:solidFill>
                  <a:srgbClr val="3F62FF"/>
                </a:solidFill>
                <a:ea typeface="NanumBarunGothic Bold"/>
              </a:rPr>
              <a:t>여부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 Bold"/>
              </a:rPr>
              <a:t>가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 Bold"/>
              </a:rPr>
              <a:t>관련이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 Bold"/>
              </a:rPr>
              <a:t>있을까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 Bold"/>
              </a:rPr>
              <a:t>? 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68500" y="4762500"/>
            <a:ext cx="60452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400" b="0" i="0" u="none" strike="noStrike">
                <a:solidFill>
                  <a:srgbClr val="000000"/>
                </a:solidFill>
                <a:ea typeface="NanumBarunGothic Bold"/>
              </a:rPr>
              <a:t>개발사와</a:t>
            </a:r>
            <a:r>
              <a:rPr lang="en-US" sz="3400" b="0" i="0" u="none" strike="noStrike">
                <a:solidFill>
                  <a:srgbClr val="000000"/>
                </a:solidFill>
                <a:latin typeface="NanumBarunGothic Bold"/>
              </a:rPr>
              <a:t> Positive </a:t>
            </a:r>
            <a:r>
              <a:rPr lang="ko-KR" sz="3400" b="0" i="0" u="none" strike="noStrike">
                <a:solidFill>
                  <a:srgbClr val="000000"/>
                </a:solidFill>
                <a:ea typeface="NanumBarunGothic Bold"/>
              </a:rPr>
              <a:t>상관관계분석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52800" y="6045200"/>
            <a:ext cx="32766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NanumBarunGothic Bold"/>
              </a:rPr>
              <a:t>p-value: 0.0002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78200" y="7023100"/>
            <a:ext cx="32258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200" b="0" i="0" u="none" strike="noStrike">
                <a:solidFill>
                  <a:srgbClr val="000000"/>
                </a:solidFill>
                <a:ea typeface="NanumBarunGothic Bold"/>
              </a:rPr>
              <a:t>상관계수</a:t>
            </a:r>
            <a:r>
              <a:rPr lang="en-US" sz="3200" b="0" i="0" u="none" strike="noStrike">
                <a:solidFill>
                  <a:srgbClr val="000000"/>
                </a:solidFill>
                <a:latin typeface="NanumBarunGothic Bold"/>
              </a:rPr>
              <a:t>: -0.012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8800" y="1143000"/>
            <a:ext cx="8915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NanumBarunGothic Light"/>
              </a:rPr>
              <a:t>개발사</a:t>
            </a:r>
            <a:r>
              <a:rPr lang="en-US" sz="4000" b="0" i="0" u="none" strike="noStrike">
                <a:solidFill>
                  <a:srgbClr val="000000"/>
                </a:solidFill>
                <a:latin typeface="NanumBarunGothic Light"/>
              </a:rPr>
              <a:t>/</a:t>
            </a:r>
            <a:r>
              <a:rPr lang="ko-KR" sz="4000" b="0" i="0" u="none" strike="noStrike">
                <a:solidFill>
                  <a:srgbClr val="000000"/>
                </a:solidFill>
                <a:ea typeface="NanumBarunGothic Light"/>
              </a:rPr>
              <a:t>배급사와</a:t>
            </a:r>
            <a:r>
              <a:rPr lang="en-US" sz="4000" b="0" i="0" u="none" strike="noStrike">
                <a:solidFill>
                  <a:srgbClr val="000000"/>
                </a:solidFill>
                <a:latin typeface="NanumBarunGothic Light"/>
              </a:rPr>
              <a:t> Positive</a:t>
            </a:r>
            <a:r>
              <a:rPr lang="ko-KR" sz="4000" b="0" i="0" u="none" strike="noStrike">
                <a:solidFill>
                  <a:srgbClr val="000000"/>
                </a:solidFill>
                <a:ea typeface="NanumBarunGothic Light"/>
              </a:rPr>
              <a:t>는</a:t>
            </a:r>
            <a:r>
              <a:rPr lang="en-US" sz="4000" b="0" i="0" u="none" strike="noStrike">
                <a:solidFill>
                  <a:srgbClr val="000000"/>
                </a:solidFill>
                <a:latin typeface="NanumBarunGothic Light"/>
              </a:rPr>
              <a:t> </a:t>
            </a:r>
            <a:r>
              <a:rPr lang="ko-KR" sz="4000" b="1" i="0" u="none" strike="noStrike">
                <a:solidFill>
                  <a:srgbClr val="3F62FF"/>
                </a:solidFill>
                <a:ea typeface="NanumBarunGothic Bold"/>
              </a:rPr>
              <a:t>연관이</a:t>
            </a:r>
            <a:r>
              <a:rPr lang="en-US" sz="4000" b="1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4000" b="1" i="0" u="none" strike="noStrike">
                <a:solidFill>
                  <a:srgbClr val="3F62FF"/>
                </a:solidFill>
                <a:ea typeface="NanumBarunGothic Bold"/>
              </a:rPr>
              <a:t>없다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69500" y="4762500"/>
            <a:ext cx="60452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400" b="0" i="0" u="none" strike="noStrike">
                <a:solidFill>
                  <a:srgbClr val="000000"/>
                </a:solidFill>
                <a:ea typeface="NanumBarunGothic Bold"/>
              </a:rPr>
              <a:t>배급사와</a:t>
            </a:r>
            <a:r>
              <a:rPr lang="en-US" sz="3400" b="0" i="0" u="none" strike="noStrike">
                <a:solidFill>
                  <a:srgbClr val="000000"/>
                </a:solidFill>
                <a:latin typeface="NanumBarunGothic Bold"/>
              </a:rPr>
              <a:t> Positive </a:t>
            </a:r>
            <a:r>
              <a:rPr lang="ko-KR" sz="3400" b="0" i="0" u="none" strike="noStrike">
                <a:solidFill>
                  <a:srgbClr val="000000"/>
                </a:solidFill>
                <a:ea typeface="NanumBarunGothic Bold"/>
              </a:rPr>
              <a:t>상관관계분석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353800" y="6045200"/>
            <a:ext cx="32766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NanumBarunGothic Bold"/>
              </a:rPr>
              <a:t>p-value: 0.003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379200" y="7010400"/>
            <a:ext cx="32258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200" b="0" i="0" u="none" strike="noStrike">
                <a:solidFill>
                  <a:srgbClr val="000000"/>
                </a:solidFill>
                <a:ea typeface="NanumBarunGothic Bold"/>
              </a:rPr>
              <a:t>상관계수</a:t>
            </a:r>
            <a:r>
              <a:rPr lang="en-US" sz="3200" b="0" i="0" u="none" strike="noStrike">
                <a:solidFill>
                  <a:srgbClr val="000000"/>
                </a:solidFill>
                <a:latin typeface="NanumBarunGothic Bold"/>
              </a:rPr>
              <a:t>: -0.009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2400300"/>
            <a:ext cx="8089900" cy="68199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58800" y="469900"/>
            <a:ext cx="7874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anumBarunGothic Bold"/>
              </a:rPr>
              <a:t>Q3. </a:t>
            </a:r>
            <a:r>
              <a:rPr lang="ko-KR" sz="2000" b="0" i="0" u="none" strike="noStrike">
                <a:solidFill>
                  <a:srgbClr val="3F62FF"/>
                </a:solidFill>
                <a:ea typeface="NanumBarunGothic Bold"/>
              </a:rPr>
              <a:t>플레이</a:t>
            </a:r>
            <a:r>
              <a:rPr lang="en-US" sz="20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000" b="0" i="0" u="none" strike="noStrike">
                <a:solidFill>
                  <a:srgbClr val="3F62FF"/>
                </a:solidFill>
                <a:ea typeface="NanumBarunGothic Bold"/>
              </a:rPr>
              <a:t>만족도와</a:t>
            </a:r>
            <a:r>
              <a:rPr lang="en-US" sz="20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000" b="0" i="0" u="none" strike="noStrike">
                <a:solidFill>
                  <a:srgbClr val="3F62FF"/>
                </a:solidFill>
                <a:ea typeface="NanumBarunGothic Bold"/>
              </a:rPr>
              <a:t>연령이</a:t>
            </a:r>
            <a:r>
              <a:rPr lang="en-US" sz="20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000" b="0" i="0" u="none" strike="noStrike">
                <a:solidFill>
                  <a:srgbClr val="3F62FF"/>
                </a:solidFill>
                <a:ea typeface="NanumBarunGothic Bold"/>
              </a:rPr>
              <a:t>독립적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 Bold"/>
              </a:rPr>
              <a:t>일까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 Bold"/>
              </a:rPr>
              <a:t>? 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8800" y="1143000"/>
            <a:ext cx="8915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NanumBarunGothic Light"/>
              </a:rPr>
              <a:t>플레이</a:t>
            </a:r>
            <a:r>
              <a:rPr lang="en-US" sz="4000" b="0" i="0" u="none" strike="noStrike">
                <a:solidFill>
                  <a:srgbClr val="000000"/>
                </a:solidFill>
                <a:latin typeface="NanumBarunGothic Light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NanumBarunGothic Light"/>
              </a:rPr>
              <a:t>만족도와</a:t>
            </a:r>
            <a:r>
              <a:rPr lang="en-US" sz="4000" b="0" i="0" u="none" strike="noStrike">
                <a:solidFill>
                  <a:srgbClr val="000000"/>
                </a:solidFill>
                <a:latin typeface="NanumBarunGothic Light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NanumBarunGothic Light"/>
              </a:rPr>
              <a:t>연령은</a:t>
            </a:r>
            <a:r>
              <a:rPr lang="en-US" sz="4000" b="0" i="0" u="none" strike="noStrike">
                <a:solidFill>
                  <a:srgbClr val="000000"/>
                </a:solidFill>
                <a:latin typeface="NanumBarunGothic Light"/>
              </a:rPr>
              <a:t> </a:t>
            </a:r>
            <a:r>
              <a:rPr lang="ko-KR" sz="4000" b="1" i="0" u="none" strike="noStrike">
                <a:solidFill>
                  <a:srgbClr val="3F62FF"/>
                </a:solidFill>
                <a:ea typeface="NanumBarunGothic Bold"/>
              </a:rPr>
              <a:t>독립적이지</a:t>
            </a:r>
            <a:r>
              <a:rPr lang="en-US" sz="4000" b="1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4000" b="1" i="0" u="none" strike="noStrike">
                <a:solidFill>
                  <a:srgbClr val="3F62FF"/>
                </a:solidFill>
                <a:ea typeface="NanumBarunGothic Bold"/>
              </a:rPr>
              <a:t>않다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0" y="3276600"/>
            <a:ext cx="7175500" cy="825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3804900" y="4419600"/>
            <a:ext cx="520700" cy="698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0" y="5410200"/>
            <a:ext cx="7175500" cy="825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3804900" y="6553200"/>
            <a:ext cx="520700" cy="698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439400" y="3454400"/>
            <a:ext cx="7150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NanumBarunGothic"/>
              </a:rPr>
              <a:t>귀무가설</a:t>
            </a:r>
            <a:r>
              <a:rPr lang="en-US" sz="2600" b="0" i="0" u="none" strike="noStrike">
                <a:solidFill>
                  <a:srgbClr val="000000"/>
                </a:solidFill>
                <a:latin typeface="NanumBarunGothic"/>
              </a:rPr>
              <a:t>: </a:t>
            </a:r>
            <a:r>
              <a:rPr lang="ko-KR" sz="2600" b="0" i="0" u="none" strike="noStrike">
                <a:solidFill>
                  <a:srgbClr val="000000"/>
                </a:solidFill>
                <a:ea typeface="NanumBarunGothic"/>
              </a:rPr>
              <a:t>플레이</a:t>
            </a:r>
            <a:r>
              <a:rPr lang="en-US" sz="26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NanumBarunGothic"/>
              </a:rPr>
              <a:t>만족도와</a:t>
            </a:r>
            <a:r>
              <a:rPr lang="en-US" sz="26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NanumBarunGothic"/>
              </a:rPr>
              <a:t>연령은</a:t>
            </a:r>
            <a:r>
              <a:rPr lang="en-US" sz="26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NanumBarunGothic"/>
              </a:rPr>
              <a:t>독립적이다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39400" y="5600700"/>
            <a:ext cx="7150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NanumBarunGothic"/>
              </a:rPr>
              <a:t>카이제곱검정</a:t>
            </a:r>
            <a:r>
              <a:rPr lang="en-US" sz="2600" b="0" i="0" u="none" strike="noStrike">
                <a:solidFill>
                  <a:srgbClr val="000000"/>
                </a:solidFill>
                <a:latin typeface="NanumBarunGothic"/>
              </a:rPr>
              <a:t>(</a:t>
            </a:r>
            <a:r>
              <a:rPr lang="ko-KR" sz="2600" b="0" i="0" u="none" strike="noStrike">
                <a:solidFill>
                  <a:srgbClr val="000000"/>
                </a:solidFill>
                <a:ea typeface="NanumBarunGothic"/>
              </a:rPr>
              <a:t>비모수</a:t>
            </a:r>
            <a:r>
              <a:rPr lang="en-US" sz="26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NanumBarunGothic"/>
              </a:rPr>
              <a:t>검정</a:t>
            </a:r>
            <a:r>
              <a:rPr lang="en-US" sz="2600" b="0" i="0" u="none" strike="noStrike">
                <a:solidFill>
                  <a:srgbClr val="000000"/>
                </a:solidFill>
                <a:latin typeface="NanumBarunGothic"/>
              </a:rPr>
              <a:t>) </a:t>
            </a:r>
            <a:r>
              <a:rPr lang="ko-KR" sz="2600" b="0" i="0" u="none" strike="noStrike">
                <a:solidFill>
                  <a:srgbClr val="000000"/>
                </a:solidFill>
                <a:ea typeface="NanumBarunGothic"/>
              </a:rPr>
              <a:t>진행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0" y="7518400"/>
            <a:ext cx="7175500" cy="8255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439400" y="7721600"/>
            <a:ext cx="7150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NanumBarunGothic"/>
              </a:rPr>
              <a:t>p-value: 1.36e-07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616200"/>
            <a:ext cx="16243300" cy="6502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23900" y="787400"/>
            <a:ext cx="12547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>
                <a:solidFill>
                  <a:srgbClr val="3F62FF"/>
                </a:solidFill>
                <a:latin typeface="NanumBarunGothic Bold"/>
              </a:rPr>
              <a:t>Insight Summary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70000" y="3937000"/>
            <a:ext cx="15824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66000"/>
              </a:lnSpc>
            </a:pPr>
            <a:r>
              <a:rPr lang="ko-KR" sz="2800" b="0" i="0" u="none" strike="noStrike" spc="100">
                <a:solidFill>
                  <a:srgbClr val="3F62FF"/>
                </a:solidFill>
                <a:ea typeface="NanumBarunGothic Bold"/>
              </a:rPr>
              <a:t>장르가</a:t>
            </a:r>
            <a:r>
              <a:rPr lang="en-US" sz="2800" b="0" i="0" u="none" strike="noStrike" spc="100">
                <a:solidFill>
                  <a:srgbClr val="3F62FF"/>
                </a:solidFill>
                <a:latin typeface="NanumBarunGothic Bold"/>
              </a:rPr>
              <a:t> Positive</a:t>
            </a:r>
            <a:r>
              <a:rPr lang="ko-KR" sz="2800" b="0" i="0" u="none" strike="noStrike" spc="100">
                <a:solidFill>
                  <a:srgbClr val="3F62FF"/>
                </a:solidFill>
                <a:ea typeface="NanumBarunGothic Bold"/>
              </a:rPr>
              <a:t>와는</a:t>
            </a:r>
            <a:r>
              <a:rPr lang="en-US" sz="28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0" i="0" u="none" strike="noStrike" spc="100">
                <a:solidFill>
                  <a:srgbClr val="3F62FF"/>
                </a:solidFill>
                <a:ea typeface="NanumBarunGothic Bold"/>
              </a:rPr>
              <a:t>상관이</a:t>
            </a:r>
            <a:r>
              <a:rPr lang="en-US" sz="28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0" i="0" u="none" strike="noStrike" spc="100">
                <a:solidFill>
                  <a:srgbClr val="3F62FF"/>
                </a:solidFill>
                <a:ea typeface="NanumBarunGothic Bold"/>
              </a:rPr>
              <a:t>없다</a:t>
            </a:r>
            <a:r>
              <a:rPr lang="en-US" sz="2800" b="0" i="0" u="none" strike="noStrike" spc="100">
                <a:solidFill>
                  <a:srgbClr val="3F62FF"/>
                </a:solidFill>
                <a:latin typeface="NanumBarunGothic Bold"/>
              </a:rPr>
              <a:t>. </a:t>
            </a:r>
            <a:r>
              <a:rPr lang="ko-KR" sz="2800" b="0" i="0" u="none" strike="noStrike" spc="100">
                <a:solidFill>
                  <a:srgbClr val="000000"/>
                </a:solidFill>
                <a:ea typeface="NanumBarunGothic Bold"/>
              </a:rPr>
              <a:t>하지만</a:t>
            </a:r>
            <a:r>
              <a:rPr lang="en-US" sz="2800" b="0" i="0" u="none" strike="noStrike" spc="100">
                <a:solidFill>
                  <a:srgbClr val="000000"/>
                </a:solidFill>
                <a:latin typeface="NanumBarunGothic Bold"/>
              </a:rPr>
              <a:t> EDA</a:t>
            </a:r>
            <a:r>
              <a:rPr lang="ko-KR" sz="2800" b="0" i="0" u="none" strike="noStrike" spc="100">
                <a:solidFill>
                  <a:srgbClr val="000000"/>
                </a:solidFill>
                <a:ea typeface="NanumBarunGothic Bold"/>
              </a:rPr>
              <a:t>로</a:t>
            </a:r>
            <a:r>
              <a:rPr lang="en-US" sz="28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NanumBarunGothic Bold"/>
              </a:rPr>
              <a:t>보아</a:t>
            </a:r>
            <a:r>
              <a:rPr lang="en-US" sz="2800" b="0" i="0" u="none" strike="noStrike" spc="100">
                <a:solidFill>
                  <a:srgbClr val="3F62FF"/>
                </a:solidFill>
                <a:latin typeface="NanumBarunGothic Bold"/>
              </a:rPr>
              <a:t> Action </a:t>
            </a:r>
            <a:r>
              <a:rPr lang="ko-KR" sz="2800" b="0" i="0" u="none" strike="noStrike" spc="100">
                <a:solidFill>
                  <a:srgbClr val="3F62FF"/>
                </a:solidFill>
                <a:ea typeface="NanumBarunGothic Bold"/>
              </a:rPr>
              <a:t>장르가</a:t>
            </a:r>
            <a:r>
              <a:rPr lang="en-US" sz="28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0" i="0" u="none" strike="noStrike" spc="100">
                <a:solidFill>
                  <a:srgbClr val="3F62FF"/>
                </a:solidFill>
                <a:ea typeface="NanumBarunGothic Bold"/>
              </a:rPr>
              <a:t>유저</a:t>
            </a:r>
            <a:r>
              <a:rPr lang="en-US" sz="28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0" i="0" u="none" strike="noStrike" spc="100">
                <a:solidFill>
                  <a:srgbClr val="3F62FF"/>
                </a:solidFill>
                <a:ea typeface="NanumBarunGothic Bold"/>
              </a:rPr>
              <a:t>유입에</a:t>
            </a:r>
            <a:r>
              <a:rPr lang="en-US" sz="28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0" i="0" u="none" strike="noStrike" spc="100">
                <a:solidFill>
                  <a:srgbClr val="3F62FF"/>
                </a:solidFill>
                <a:ea typeface="NanumBarunGothic Bold"/>
              </a:rPr>
              <a:t>효과적일</a:t>
            </a:r>
            <a:r>
              <a:rPr lang="en-US" sz="28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0" i="0" u="none" strike="noStrike" spc="100">
                <a:solidFill>
                  <a:srgbClr val="3F62FF"/>
                </a:solidFill>
                <a:ea typeface="NanumBarunGothic Bold"/>
              </a:rPr>
              <a:t>가능성이</a:t>
            </a:r>
            <a:r>
              <a:rPr lang="en-US" sz="28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0" i="0" u="none" strike="noStrike" spc="100">
                <a:solidFill>
                  <a:srgbClr val="3F62FF"/>
                </a:solidFill>
                <a:ea typeface="NanumBarunGothic Bold"/>
              </a:rPr>
              <a:t>있다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70000" y="5626100"/>
            <a:ext cx="146177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NanumBarunGothic Bold"/>
              </a:rPr>
              <a:t>개발사와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 Bold"/>
              </a:rPr>
              <a:t>배급사는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 Bold"/>
              </a:rPr>
              <a:t> Positive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 Bold"/>
              </a:rPr>
              <a:t>와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 Bold"/>
              </a:rPr>
              <a:t>연관이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 Bold"/>
              </a:rPr>
              <a:t>없으므로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0" i="0" u="none" strike="noStrike">
                <a:solidFill>
                  <a:srgbClr val="3F62FF"/>
                </a:solidFill>
                <a:ea typeface="NanumBarunGothic Bold"/>
              </a:rPr>
              <a:t>소규모</a:t>
            </a:r>
            <a:r>
              <a:rPr lang="en-US" sz="28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0" i="0" u="none" strike="noStrike">
                <a:solidFill>
                  <a:srgbClr val="3F62FF"/>
                </a:solidFill>
                <a:ea typeface="NanumBarunGothic Bold"/>
              </a:rPr>
              <a:t>회사도</a:t>
            </a:r>
            <a:r>
              <a:rPr lang="en-US" sz="28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0" i="0" u="none" strike="noStrike">
                <a:solidFill>
                  <a:srgbClr val="3F62FF"/>
                </a:solidFill>
                <a:ea typeface="NanumBarunGothic Bold"/>
              </a:rPr>
              <a:t>충분히</a:t>
            </a:r>
            <a:r>
              <a:rPr lang="en-US" sz="28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0" i="0" u="none" strike="noStrike">
                <a:solidFill>
                  <a:srgbClr val="3F62FF"/>
                </a:solidFill>
                <a:ea typeface="NanumBarunGothic Bold"/>
              </a:rPr>
              <a:t>흥행</a:t>
            </a:r>
            <a:r>
              <a:rPr lang="en-US" sz="28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0" i="0" u="none" strike="noStrike">
                <a:solidFill>
                  <a:srgbClr val="3F62FF"/>
                </a:solidFill>
                <a:ea typeface="NanumBarunGothic Bold"/>
              </a:rPr>
              <a:t>게임을</a:t>
            </a:r>
            <a:r>
              <a:rPr lang="en-US" sz="28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0" i="0" u="none" strike="noStrike">
                <a:solidFill>
                  <a:srgbClr val="3F62FF"/>
                </a:solidFill>
                <a:ea typeface="NanumBarunGothic Bold"/>
              </a:rPr>
              <a:t>만들</a:t>
            </a:r>
            <a:r>
              <a:rPr lang="en-US" sz="28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0" i="0" u="none" strike="noStrike">
                <a:solidFill>
                  <a:srgbClr val="3F62FF"/>
                </a:solidFill>
                <a:ea typeface="NanumBarunGothic Bold"/>
              </a:rPr>
              <a:t>가능성이</a:t>
            </a:r>
            <a:r>
              <a:rPr lang="en-US" sz="28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0" i="0" u="none" strike="noStrike">
                <a:solidFill>
                  <a:srgbClr val="3F62FF"/>
                </a:solidFill>
                <a:ea typeface="NanumBarunGothic Bold"/>
              </a:rPr>
              <a:t>있다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70000" y="7327900"/>
            <a:ext cx="15824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NanumBarunGothic Bold"/>
              </a:rPr>
              <a:t>이스포츠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 Bold"/>
              </a:rPr>
              <a:t>플레이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 Bold"/>
              </a:rPr>
              <a:t>만족도와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 Bold"/>
              </a:rPr>
              <a:t>연령이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 Bold"/>
              </a:rPr>
              <a:t>독립적이지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 Bold"/>
              </a:rPr>
              <a:t>않으므로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0" i="0" u="none" strike="noStrike">
                <a:solidFill>
                  <a:srgbClr val="3F62FF"/>
                </a:solidFill>
                <a:ea typeface="NanumBarunGothic Bold"/>
              </a:rPr>
              <a:t>마케팅</a:t>
            </a:r>
            <a:r>
              <a:rPr lang="en-US" sz="28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0" i="0" u="none" strike="noStrike">
                <a:solidFill>
                  <a:srgbClr val="3F62FF"/>
                </a:solidFill>
                <a:ea typeface="NanumBarunGothic Bold"/>
              </a:rPr>
              <a:t>타겟팅은</a:t>
            </a:r>
            <a:r>
              <a:rPr lang="en-US" sz="28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0" i="0" u="none" strike="noStrike">
                <a:solidFill>
                  <a:srgbClr val="3F62FF"/>
                </a:solidFill>
                <a:ea typeface="NanumBarunGothic Bold"/>
              </a:rPr>
              <a:t>게임을</a:t>
            </a:r>
            <a:r>
              <a:rPr lang="en-US" sz="28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0" i="0" u="none" strike="noStrike">
                <a:solidFill>
                  <a:srgbClr val="3F62FF"/>
                </a:solidFill>
                <a:ea typeface="NanumBarunGothic Bold"/>
              </a:rPr>
              <a:t>가장</a:t>
            </a:r>
            <a:r>
              <a:rPr lang="en-US" sz="28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0" i="0" u="none" strike="noStrike">
                <a:solidFill>
                  <a:srgbClr val="3F62FF"/>
                </a:solidFill>
                <a:ea typeface="NanumBarunGothic Bold"/>
              </a:rPr>
              <a:t>많이</a:t>
            </a:r>
            <a:r>
              <a:rPr lang="en-US" sz="28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0" i="0" u="none" strike="noStrike">
                <a:solidFill>
                  <a:srgbClr val="3F62FF"/>
                </a:solidFill>
                <a:ea typeface="NanumBarunGothic Bold"/>
              </a:rPr>
              <a:t>이용하는</a:t>
            </a:r>
            <a:r>
              <a:rPr lang="en-US" sz="2800" b="0" i="0" u="none" strike="noStrike">
                <a:solidFill>
                  <a:srgbClr val="3F62FF"/>
                </a:solidFill>
                <a:latin typeface="NanumBarunGothic Bold"/>
              </a:rPr>
              <a:t> 10</a:t>
            </a:r>
            <a:r>
              <a:rPr lang="ko-KR" sz="2800" b="0" i="0" u="none" strike="noStrike">
                <a:solidFill>
                  <a:srgbClr val="3F62FF"/>
                </a:solidFill>
                <a:ea typeface="NanumBarunGothic Bold"/>
              </a:rPr>
              <a:t>대</a:t>
            </a:r>
            <a:r>
              <a:rPr lang="en-US" sz="2800" b="0" i="0" u="none" strike="noStrike">
                <a:solidFill>
                  <a:srgbClr val="3F62FF"/>
                </a:solidFill>
                <a:latin typeface="NanumBarunGothic Bold"/>
              </a:rPr>
              <a:t>~30</a:t>
            </a:r>
            <a:r>
              <a:rPr lang="ko-KR" sz="2800" b="0" i="0" u="none" strike="noStrike">
                <a:solidFill>
                  <a:srgbClr val="3F62FF"/>
                </a:solidFill>
                <a:ea typeface="NanumBarunGothic Bold"/>
              </a:rPr>
              <a:t>대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4470400"/>
            <a:ext cx="5016500" cy="5245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0" y="2540000"/>
            <a:ext cx="9690100" cy="129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400" y="2844800"/>
            <a:ext cx="876300" cy="685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49300" y="584200"/>
            <a:ext cx="60833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NanumBarunGothic Bold"/>
              </a:rPr>
              <a:t>STEAM </a:t>
            </a:r>
            <a:r>
              <a:rPr lang="ko-KR" sz="2400" b="0" i="0" u="none" strike="noStrike">
                <a:solidFill>
                  <a:srgbClr val="000000"/>
                </a:solidFill>
                <a:ea typeface="NanumBarunGothic Bold"/>
              </a:rPr>
              <a:t>데이터</a:t>
            </a:r>
            <a:r>
              <a:rPr lang="en-US" sz="24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anumBarunGothic Bold"/>
              </a:rPr>
              <a:t>머신러닝</a:t>
            </a:r>
            <a:r>
              <a:rPr lang="en-US" sz="2400" b="0" i="0" u="none" strike="noStrike">
                <a:solidFill>
                  <a:srgbClr val="000000"/>
                </a:solidFill>
                <a:latin typeface="NanumBarunGothic Bold"/>
              </a:rPr>
              <a:t>(K-mean clustering)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9300" y="1130300"/>
            <a:ext cx="114427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>
                <a:solidFill>
                  <a:srgbClr val="3F62FF"/>
                </a:solidFill>
                <a:ea typeface="NanumBarunGothic Bold"/>
              </a:rPr>
              <a:t>머신러닝으로</a:t>
            </a:r>
            <a:r>
              <a:rPr lang="en-US" sz="60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6000" b="0" i="0" u="none" strike="noStrike">
                <a:solidFill>
                  <a:srgbClr val="3F62FF"/>
                </a:solidFill>
                <a:ea typeface="NanumBarunGothic Bold"/>
              </a:rPr>
              <a:t>보는</a:t>
            </a:r>
            <a:r>
              <a:rPr lang="en-US" sz="60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6000" b="0" i="0" u="none" strike="noStrike">
                <a:solidFill>
                  <a:srgbClr val="3F62FF"/>
                </a:solidFill>
                <a:ea typeface="NanumBarunGothic Bold"/>
              </a:rPr>
              <a:t>인기</a:t>
            </a:r>
            <a:r>
              <a:rPr lang="en-US" sz="60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6000" b="0" i="0" u="none" strike="noStrike">
                <a:solidFill>
                  <a:srgbClr val="3F62FF"/>
                </a:solidFill>
                <a:ea typeface="NanumBarunGothic Bold"/>
              </a:rPr>
              <a:t>게임의</a:t>
            </a:r>
            <a:r>
              <a:rPr lang="en-US" sz="60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6000" b="0" i="0" u="none" strike="noStrike">
                <a:solidFill>
                  <a:srgbClr val="3F62FF"/>
                </a:solidFill>
                <a:ea typeface="NanumBarunGothic Bold"/>
              </a:rPr>
              <a:t>요소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900" y="4533900"/>
            <a:ext cx="9029700" cy="5334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423400" y="4902200"/>
            <a:ext cx="71247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NanumBarunGothic Bold"/>
              </a:rPr>
              <a:t> </a:t>
            </a:r>
            <a:r>
              <a:rPr lang="ko-KR" sz="2100" b="0" i="0" u="none" strike="noStrike">
                <a:solidFill>
                  <a:srgbClr val="000000"/>
                </a:solidFill>
                <a:ea typeface="NanumBarunGothic Bold"/>
              </a:rPr>
              <a:t>평균</a:t>
            </a:r>
            <a:r>
              <a:rPr lang="en-US" sz="21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NanumBarunGothic Bold"/>
              </a:rPr>
              <a:t>가격</a:t>
            </a:r>
            <a:r>
              <a:rPr lang="en-US" sz="2100" b="0" i="0" u="none" strike="noStrike">
                <a:solidFill>
                  <a:srgbClr val="000000"/>
                </a:solidFill>
                <a:latin typeface="NanumBarunGothic Bold"/>
              </a:rPr>
              <a:t>/DLC </a:t>
            </a:r>
            <a:r>
              <a:rPr lang="ko-KR" sz="2100" b="0" i="0" u="none" strike="noStrike">
                <a:solidFill>
                  <a:srgbClr val="000000"/>
                </a:solidFill>
                <a:ea typeface="NanumBarunGothic Bold"/>
              </a:rPr>
              <a:t>수</a:t>
            </a:r>
            <a:r>
              <a:rPr lang="en-US" sz="2100" b="0" i="0" u="none" strike="noStrike">
                <a:solidFill>
                  <a:srgbClr val="000000"/>
                </a:solidFill>
                <a:latin typeface="NanumBarunGothic Bold"/>
              </a:rPr>
              <a:t>/</a:t>
            </a:r>
            <a:r>
              <a:rPr lang="ko-KR" sz="2100" b="0" i="0" u="none" strike="noStrike">
                <a:solidFill>
                  <a:srgbClr val="000000"/>
                </a:solidFill>
                <a:ea typeface="NanumBarunGothic Bold"/>
              </a:rPr>
              <a:t>게임</a:t>
            </a:r>
            <a:r>
              <a:rPr lang="en-US" sz="21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NanumBarunGothic Bold"/>
              </a:rPr>
              <a:t>내</a:t>
            </a:r>
            <a:r>
              <a:rPr lang="en-US" sz="21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NanumBarunGothic Bold"/>
              </a:rPr>
              <a:t>업적</a:t>
            </a:r>
            <a:r>
              <a:rPr lang="en-US" sz="21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NanumBarunGothic Bold"/>
              </a:rPr>
              <a:t>수</a:t>
            </a:r>
            <a:r>
              <a:rPr lang="en-US" sz="2100" b="0" i="0" u="none" strike="noStrike">
                <a:solidFill>
                  <a:srgbClr val="000000"/>
                </a:solidFill>
                <a:latin typeface="NanumBarunGothic Bold"/>
              </a:rPr>
              <a:t>/</a:t>
            </a:r>
            <a:r>
              <a:rPr lang="ko-KR" sz="2100" b="0" i="0" u="none" strike="noStrike">
                <a:solidFill>
                  <a:srgbClr val="000000"/>
                </a:solidFill>
                <a:ea typeface="NanumBarunGothic Bold"/>
              </a:rPr>
              <a:t>긍정적</a:t>
            </a:r>
            <a:r>
              <a:rPr lang="en-US" sz="21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NanumBarunGothic Bold"/>
              </a:rPr>
              <a:t>평가가</a:t>
            </a:r>
            <a:r>
              <a:rPr lang="en-US" sz="21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NanumBarunGothic Bold"/>
              </a:rPr>
              <a:t>가장</a:t>
            </a:r>
            <a:r>
              <a:rPr lang="en-US" sz="21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NanumBarunGothic Bold"/>
              </a:rPr>
              <a:t>높았다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312400" y="5651500"/>
            <a:ext cx="53340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NanumBarunGothic"/>
              </a:rPr>
              <a:t>군집들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"/>
              </a:rPr>
              <a:t>중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"/>
              </a:rPr>
              <a:t>다른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"/>
              </a:rPr>
              <a:t>언어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"/>
              </a:rPr>
              <a:t>지원율이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"/>
              </a:rPr>
              <a:t>가장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"/>
              </a:rPr>
              <a:t>높은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"/>
              </a:rPr>
              <a:t>것을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"/>
              </a:rPr>
              <a:t>보아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"/>
              </a:rPr>
              <a:t> </a:t>
            </a:r>
          </a:p>
          <a:p>
            <a:pPr lvl="0" algn="ctr">
              <a:lnSpc>
                <a:spcPct val="124499"/>
              </a:lnSpc>
            </a:pPr>
            <a:r>
              <a:rPr lang="ko-KR" sz="2100" b="1" i="0" u="none" strike="noStrike">
                <a:solidFill>
                  <a:srgbClr val="3F62FF"/>
                </a:solidFill>
                <a:ea typeface="NanumBarunGothic"/>
              </a:rPr>
              <a:t>언어</a:t>
            </a:r>
            <a:r>
              <a:rPr lang="en-US" sz="2100" b="1" i="0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1" i="0" u="none" strike="noStrike">
                <a:solidFill>
                  <a:srgbClr val="3F62FF"/>
                </a:solidFill>
                <a:ea typeface="NanumBarunGothic"/>
              </a:rPr>
              <a:t>지원을</a:t>
            </a:r>
            <a:r>
              <a:rPr lang="en-US" sz="2100" b="1" i="0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1" i="0" u="none" strike="noStrike">
                <a:solidFill>
                  <a:srgbClr val="3F62FF"/>
                </a:solidFill>
                <a:ea typeface="NanumBarunGothic"/>
              </a:rPr>
              <a:t>많이</a:t>
            </a:r>
            <a:r>
              <a:rPr lang="en-US" sz="2100" b="1" i="0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1" i="0" u="none" strike="noStrike">
                <a:solidFill>
                  <a:srgbClr val="3F62FF"/>
                </a:solidFill>
                <a:ea typeface="NanumBarunGothic"/>
              </a:rPr>
              <a:t>할수록</a:t>
            </a:r>
            <a:r>
              <a:rPr lang="en-US" sz="2100" b="1" i="0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1" i="0" u="none" strike="noStrike">
                <a:solidFill>
                  <a:srgbClr val="3F62FF"/>
                </a:solidFill>
                <a:ea typeface="NanumBarunGothic"/>
              </a:rPr>
              <a:t>유저</a:t>
            </a:r>
            <a:r>
              <a:rPr lang="en-US" sz="2100" b="1" i="0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1" i="0" u="none" strike="noStrike">
                <a:solidFill>
                  <a:srgbClr val="3F62FF"/>
                </a:solidFill>
                <a:ea typeface="NanumBarunGothic"/>
              </a:rPr>
              <a:t>유입에</a:t>
            </a:r>
            <a:r>
              <a:rPr lang="en-US" sz="2100" b="1" i="0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1" i="0" u="none" strike="noStrike">
                <a:solidFill>
                  <a:srgbClr val="3F62FF"/>
                </a:solidFill>
                <a:ea typeface="NanumBarunGothic"/>
              </a:rPr>
              <a:t>효과적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788400" y="6667500"/>
            <a:ext cx="84074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anumBarunGothic"/>
              </a:rPr>
              <a:t>Single-player/Family-sharing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"/>
              </a:rPr>
              <a:t>이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"/>
              </a:rPr>
              <a:t>높은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"/>
              </a:rPr>
              <a:t>것을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"/>
              </a:rPr>
              <a:t>보아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"/>
              </a:rPr>
              <a:t> </a:t>
            </a:r>
          </a:p>
          <a:p>
            <a:pPr lvl="0" algn="ctr">
              <a:lnSpc>
                <a:spcPct val="124499"/>
              </a:lnSpc>
            </a:pPr>
            <a:r>
              <a:rPr lang="ko-KR" sz="2100" b="1" i="0" u="none" strike="noStrike">
                <a:solidFill>
                  <a:srgbClr val="3F62FF"/>
                </a:solidFill>
                <a:ea typeface="NanumBarunGothic"/>
              </a:rPr>
              <a:t>혼자서도</a:t>
            </a:r>
            <a:r>
              <a:rPr lang="en-US" sz="2100" b="1" i="0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1" i="0" u="none" strike="noStrike">
                <a:solidFill>
                  <a:srgbClr val="3F62FF"/>
                </a:solidFill>
                <a:ea typeface="NanumBarunGothic"/>
              </a:rPr>
              <a:t>가능하지만</a:t>
            </a:r>
            <a:r>
              <a:rPr lang="en-US" sz="2100" b="1" i="0" u="none" strike="noStrike">
                <a:solidFill>
                  <a:srgbClr val="3F62FF"/>
                </a:solidFill>
                <a:latin typeface="NanumBarunGothic"/>
              </a:rPr>
              <a:t> </a:t>
            </a:r>
            <a:r>
              <a:rPr lang="ko-KR" sz="2100" b="1" i="0" u="none" strike="noStrike">
                <a:solidFill>
                  <a:srgbClr val="3F62FF"/>
                </a:solidFill>
                <a:ea typeface="NanumBarunGothic"/>
              </a:rPr>
              <a:t>여러</a:t>
            </a:r>
            <a:r>
              <a:rPr lang="en-US" sz="2100" b="1" i="0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1" i="0" u="none" strike="noStrike">
                <a:solidFill>
                  <a:srgbClr val="3F62FF"/>
                </a:solidFill>
                <a:ea typeface="NanumBarunGothic"/>
              </a:rPr>
              <a:t>사람이</a:t>
            </a:r>
            <a:r>
              <a:rPr lang="en-US" sz="2100" b="1" i="0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1" i="0" u="none" strike="noStrike">
                <a:solidFill>
                  <a:srgbClr val="3F62FF"/>
                </a:solidFill>
                <a:ea typeface="NanumBarunGothic"/>
              </a:rPr>
              <a:t>같이</a:t>
            </a:r>
            <a:r>
              <a:rPr lang="en-US" sz="2100" b="1" i="0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1" i="0" u="none" strike="noStrike">
                <a:solidFill>
                  <a:srgbClr val="3F62FF"/>
                </a:solidFill>
                <a:ea typeface="NanumBarunGothic"/>
              </a:rPr>
              <a:t>플레이할</a:t>
            </a:r>
            <a:r>
              <a:rPr lang="en-US" sz="2100" b="1" i="0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1" i="0" u="none" strike="noStrike">
                <a:solidFill>
                  <a:srgbClr val="3F62FF"/>
                </a:solidFill>
                <a:ea typeface="NanumBarunGothic"/>
              </a:rPr>
              <a:t>수</a:t>
            </a:r>
            <a:r>
              <a:rPr lang="en-US" sz="2100" b="1" i="0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1" i="0" u="none" strike="noStrike">
                <a:solidFill>
                  <a:srgbClr val="3F62FF"/>
                </a:solidFill>
                <a:ea typeface="NanumBarunGothic"/>
              </a:rPr>
              <a:t>있는</a:t>
            </a:r>
            <a:r>
              <a:rPr lang="en-US" sz="2100" b="1" i="0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1" i="0" u="none" strike="noStrike">
                <a:solidFill>
                  <a:srgbClr val="3F62FF"/>
                </a:solidFill>
                <a:ea typeface="NanumBarunGothic"/>
              </a:rPr>
              <a:t>카테고리가</a:t>
            </a:r>
            <a:r>
              <a:rPr lang="en-US" sz="2100" b="1" i="0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1" i="0" u="none" strike="noStrike">
                <a:solidFill>
                  <a:srgbClr val="3F62FF"/>
                </a:solidFill>
                <a:ea typeface="NanumBarunGothic"/>
              </a:rPr>
              <a:t>효과적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29800" y="7734300"/>
            <a:ext cx="6324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NanumBarunGothic"/>
              </a:rPr>
              <a:t>게임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"/>
              </a:rPr>
              <a:t>내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"/>
              </a:rPr>
              <a:t>업적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"/>
              </a:rPr>
              <a:t>수가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"/>
              </a:rPr>
              <a:t>군집들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"/>
              </a:rPr>
              <a:t>중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"/>
              </a:rPr>
              <a:t>가장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"/>
              </a:rPr>
              <a:t>높은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"/>
              </a:rPr>
              <a:t>것으로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"/>
              </a:rPr>
              <a:t>보아</a:t>
            </a:r>
          </a:p>
          <a:p>
            <a:pPr lvl="0" algn="ctr">
              <a:lnSpc>
                <a:spcPct val="124499"/>
              </a:lnSpc>
            </a:pPr>
            <a:r>
              <a:rPr lang="ko-KR" sz="2100" b="1" i="0" u="none" strike="noStrike">
                <a:solidFill>
                  <a:srgbClr val="3F62FF"/>
                </a:solidFill>
                <a:ea typeface="NanumBarunGothic"/>
              </a:rPr>
              <a:t>업적</a:t>
            </a:r>
            <a:r>
              <a:rPr lang="en-US" sz="2100" b="1" i="0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1" i="0" u="none" strike="noStrike">
                <a:solidFill>
                  <a:srgbClr val="3F62FF"/>
                </a:solidFill>
                <a:ea typeface="NanumBarunGothic"/>
              </a:rPr>
              <a:t>기능을</a:t>
            </a:r>
            <a:r>
              <a:rPr lang="en-US" sz="2100" b="1" i="0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1" i="0" u="none" strike="noStrike">
                <a:solidFill>
                  <a:srgbClr val="3F62FF"/>
                </a:solidFill>
                <a:ea typeface="NanumBarunGothic"/>
              </a:rPr>
              <a:t>활용해</a:t>
            </a:r>
            <a:r>
              <a:rPr lang="en-US" sz="2100" b="1" i="0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1" i="0" u="none" strike="noStrike">
                <a:solidFill>
                  <a:srgbClr val="3F62FF"/>
                </a:solidFill>
                <a:ea typeface="NanumBarunGothic"/>
              </a:rPr>
              <a:t>성취감을</a:t>
            </a:r>
            <a:r>
              <a:rPr lang="en-US" sz="2100" b="1" i="0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1" i="0" u="none" strike="noStrike">
                <a:solidFill>
                  <a:srgbClr val="3F62FF"/>
                </a:solidFill>
                <a:ea typeface="NanumBarunGothic"/>
              </a:rPr>
              <a:t>줄</a:t>
            </a:r>
            <a:r>
              <a:rPr lang="en-US" sz="2100" b="1" i="0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1" i="0" u="none" strike="noStrike">
                <a:solidFill>
                  <a:srgbClr val="3F62FF"/>
                </a:solidFill>
                <a:ea typeface="NanumBarunGothic"/>
              </a:rPr>
              <a:t>수</a:t>
            </a:r>
            <a:r>
              <a:rPr lang="en-US" sz="2100" b="1" i="0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1" i="0" u="none" strike="noStrike">
                <a:solidFill>
                  <a:srgbClr val="3F62FF"/>
                </a:solidFill>
                <a:ea typeface="NanumBarunGothic"/>
              </a:rPr>
              <a:t>있는</a:t>
            </a:r>
            <a:r>
              <a:rPr lang="en-US" sz="2100" b="1" i="0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1" i="0" u="none" strike="noStrike">
                <a:solidFill>
                  <a:srgbClr val="3F62FF"/>
                </a:solidFill>
                <a:ea typeface="NanumBarunGothic"/>
              </a:rPr>
              <a:t>것이</a:t>
            </a:r>
            <a:r>
              <a:rPr lang="en-US" sz="2100" b="1" i="0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1" i="0" u="none" strike="noStrike">
                <a:solidFill>
                  <a:srgbClr val="3F62FF"/>
                </a:solidFill>
                <a:ea typeface="NanumBarunGothic"/>
              </a:rPr>
              <a:t>효과적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53600" y="8801100"/>
            <a:ext cx="64770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anumBarunGothic"/>
              </a:rPr>
              <a:t>Indie, Casual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"/>
              </a:rPr>
              <a:t>은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"/>
              </a:rPr>
              <a:t>제일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"/>
              </a:rPr>
              <a:t>낮지만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"/>
              </a:rPr>
              <a:t> Action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"/>
              </a:rPr>
              <a:t>은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"/>
              </a:rPr>
              <a:t>가장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"/>
              </a:rPr>
              <a:t>높은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"/>
              </a:rPr>
              <a:t>것으로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"/>
              </a:rPr>
              <a:t>보아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en-US" sz="2100" b="1" i="0" u="none" strike="noStrike">
                <a:solidFill>
                  <a:srgbClr val="3F62FF"/>
                </a:solidFill>
                <a:latin typeface="NanumBarunGothic"/>
              </a:rPr>
              <a:t>Action </a:t>
            </a:r>
            <a:r>
              <a:rPr lang="ko-KR" sz="2100" b="1" i="0" u="none" strike="noStrike">
                <a:solidFill>
                  <a:srgbClr val="3F62FF"/>
                </a:solidFill>
                <a:ea typeface="NanumBarunGothic"/>
              </a:rPr>
              <a:t>장르가</a:t>
            </a:r>
            <a:r>
              <a:rPr lang="en-US" sz="2100" b="1" i="0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1" i="0" u="none" strike="noStrike">
                <a:solidFill>
                  <a:srgbClr val="3F62FF"/>
                </a:solidFill>
                <a:ea typeface="NanumBarunGothic"/>
              </a:rPr>
              <a:t>유저</a:t>
            </a:r>
            <a:r>
              <a:rPr lang="en-US" sz="2100" b="1" i="0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1" i="0" u="none" strike="noStrike">
                <a:solidFill>
                  <a:srgbClr val="3F62FF"/>
                </a:solidFill>
                <a:ea typeface="NanumBarunGothic"/>
              </a:rPr>
              <a:t>유입에</a:t>
            </a:r>
            <a:r>
              <a:rPr lang="en-US" sz="2100" b="1" i="0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1" i="0" u="none" strike="noStrike">
                <a:solidFill>
                  <a:srgbClr val="3F62FF"/>
                </a:solidFill>
                <a:ea typeface="NanumBarunGothic"/>
              </a:rPr>
              <a:t>효과적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379200" y="4064000"/>
            <a:ext cx="30480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NanumBarunGothic Bold"/>
              </a:rPr>
              <a:t>0</a:t>
            </a:r>
            <a:r>
              <a:rPr lang="ko-KR" sz="2600" b="0" i="0" u="none" strike="noStrike">
                <a:solidFill>
                  <a:srgbClr val="000000"/>
                </a:solidFill>
                <a:ea typeface="NanumBarunGothic Bold"/>
              </a:rPr>
              <a:t>번</a:t>
            </a:r>
            <a:r>
              <a:rPr lang="en-US" sz="26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NanumBarunGothic Bold"/>
              </a:rPr>
              <a:t>군집</a:t>
            </a:r>
            <a:r>
              <a:rPr lang="en-US" sz="26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NanumBarunGothic Bold"/>
              </a:rPr>
              <a:t>특징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623300" y="2692400"/>
            <a:ext cx="55499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NanumBarunGothic"/>
              </a:rPr>
              <a:t>'Positive'</a:t>
            </a:r>
            <a:r>
              <a:rPr lang="ko-KR" sz="1800" b="0" i="0" u="none" strike="noStrike">
                <a:solidFill>
                  <a:srgbClr val="000000"/>
                </a:solidFill>
                <a:ea typeface="NanumBarunGothic"/>
              </a:rPr>
              <a:t>가</a:t>
            </a:r>
            <a:r>
              <a:rPr lang="en-US" sz="1800" b="0" i="0" u="none" strike="noStrike">
                <a:solidFill>
                  <a:srgbClr val="000000"/>
                </a:solidFill>
                <a:latin typeface="NanumBarunGothic"/>
              </a:rPr>
              <a:t> 1000</a:t>
            </a:r>
            <a:r>
              <a:rPr lang="ko-KR" sz="1800" b="0" i="0" u="none" strike="noStrike">
                <a:solidFill>
                  <a:srgbClr val="000000"/>
                </a:solidFill>
                <a:ea typeface="NanumBarunGothic"/>
              </a:rPr>
              <a:t>개</a:t>
            </a:r>
            <a:r>
              <a:rPr lang="en-US" sz="1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anumBarunGothic"/>
              </a:rPr>
              <a:t>이상인</a:t>
            </a:r>
            <a:r>
              <a:rPr lang="en-US" sz="1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anumBarunGothic"/>
              </a:rPr>
              <a:t>데이터</a:t>
            </a:r>
          </a:p>
          <a:p>
            <a:pPr lvl="0" algn="ctr">
              <a:lnSpc>
                <a:spcPct val="124499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NanumBarunGothic"/>
              </a:rPr>
              <a:t>다중공선성</a:t>
            </a:r>
            <a:r>
              <a:rPr lang="en-US" sz="1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anumBarunGothic"/>
              </a:rPr>
              <a:t>위험</a:t>
            </a:r>
            <a:r>
              <a:rPr lang="en-US" sz="1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anumBarunGothic"/>
              </a:rPr>
              <a:t>제거</a:t>
            </a:r>
          </a:p>
          <a:p>
            <a:pPr lvl="0" algn="ctr">
              <a:lnSpc>
                <a:spcPct val="124499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NanumBarunGothic"/>
              </a:rPr>
              <a:t>로그스케일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092700" y="2997200"/>
            <a:ext cx="18796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NanumBarunGothic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NanumBarunGothic"/>
              </a:rPr>
              <a:t>처리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8521700"/>
            <a:ext cx="1066800" cy="1066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300" y="8318500"/>
            <a:ext cx="13360400" cy="1473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49300" y="584200"/>
            <a:ext cx="60833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NanumBarunGothic Bold"/>
              </a:rPr>
              <a:t>설문조사</a:t>
            </a:r>
            <a:r>
              <a:rPr lang="en-US" sz="24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anumBarunGothic Bold"/>
              </a:rPr>
              <a:t>데이터</a:t>
            </a:r>
            <a:r>
              <a:rPr lang="en-US" sz="24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anumBarunGothic Bold"/>
              </a:rPr>
              <a:t>머신러닝</a:t>
            </a:r>
            <a:r>
              <a:rPr lang="en-US" sz="2400" b="0" i="0" u="none" strike="noStrike">
                <a:solidFill>
                  <a:srgbClr val="000000"/>
                </a:solidFill>
                <a:latin typeface="NanumBarunGothic Bold"/>
              </a:rPr>
              <a:t>(XGBoost)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49300" y="1130300"/>
            <a:ext cx="114427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>
                <a:solidFill>
                  <a:srgbClr val="3F62FF"/>
                </a:solidFill>
                <a:ea typeface="NanumBarunGothic Bold"/>
              </a:rPr>
              <a:t>머신러닝으로</a:t>
            </a:r>
            <a:r>
              <a:rPr lang="en-US" sz="60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6000" b="0" i="0" u="none" strike="noStrike">
                <a:solidFill>
                  <a:srgbClr val="3F62FF"/>
                </a:solidFill>
                <a:ea typeface="NanumBarunGothic Bold"/>
              </a:rPr>
              <a:t>보는</a:t>
            </a:r>
            <a:r>
              <a:rPr lang="en-US" sz="60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6000" b="0" i="0" u="none" strike="noStrike">
                <a:solidFill>
                  <a:srgbClr val="3F62FF"/>
                </a:solidFill>
                <a:ea typeface="NanumBarunGothic Bold"/>
              </a:rPr>
              <a:t>인기</a:t>
            </a:r>
            <a:r>
              <a:rPr lang="en-US" sz="60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6000" b="0" i="0" u="none" strike="noStrike">
                <a:solidFill>
                  <a:srgbClr val="3F62FF"/>
                </a:solidFill>
                <a:ea typeface="NanumBarunGothic Bold"/>
              </a:rPr>
              <a:t>게임의</a:t>
            </a:r>
            <a:r>
              <a:rPr lang="en-US" sz="60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6000" b="0" i="0" u="none" strike="noStrike">
                <a:solidFill>
                  <a:srgbClr val="3F62FF"/>
                </a:solidFill>
                <a:ea typeface="NanumBarunGothic Bold"/>
              </a:rPr>
              <a:t>요소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300" y="2679700"/>
            <a:ext cx="2616200" cy="4889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866900" y="3911600"/>
            <a:ext cx="18923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714"/>
              </a:lnSpc>
            </a:pPr>
            <a:r>
              <a:rPr lang="en-US" sz="3600" b="0" i="0" u="none" strike="noStrike" spc="-300">
                <a:solidFill>
                  <a:srgbClr val="000000"/>
                </a:solidFill>
                <a:latin typeface="NanumBarunGothic Bold"/>
              </a:rPr>
              <a:t>Input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2900" y="5143500"/>
            <a:ext cx="24765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464"/>
              </a:lnSpc>
            </a:pPr>
            <a:r>
              <a:rPr lang="ko-KR" sz="2000" b="0" i="0" u="none" strike="noStrike">
                <a:solidFill>
                  <a:srgbClr val="000000">
                    <a:alpha val="85098"/>
                  </a:srgbClr>
                </a:solidFill>
                <a:ea typeface="NanumBarunGothic"/>
              </a:rPr>
              <a:t>종속변수</a:t>
            </a:r>
            <a:r>
              <a:rPr lang="en-US" sz="2000" b="0" i="0" u="none" strike="noStrike">
                <a:solidFill>
                  <a:srgbClr val="000000">
                    <a:alpha val="85098"/>
                  </a:srgbClr>
                </a:solidFill>
                <a:latin typeface="NanumBarunGothic"/>
              </a:rPr>
              <a:t>: </a:t>
            </a:r>
            <a:r>
              <a:rPr lang="ko-KR" sz="2000" b="0" i="0" u="none" strike="noStrike">
                <a:solidFill>
                  <a:srgbClr val="000000">
                    <a:alpha val="85098"/>
                  </a:srgbClr>
                </a:solidFill>
                <a:ea typeface="NanumBarunGothic"/>
              </a:rPr>
              <a:t>플레이</a:t>
            </a:r>
            <a:r>
              <a:rPr lang="en-US" sz="2000" b="0" i="0" u="none" strike="noStrike">
                <a:solidFill>
                  <a:srgbClr val="000000">
                    <a:alpha val="85098"/>
                  </a:srgbClr>
                </a:solidFill>
                <a:latin typeface="NanumBarunGothic"/>
              </a:rPr>
              <a:t> </a:t>
            </a:r>
            <a:r>
              <a:rPr lang="ko-KR" sz="2000" b="0" i="0" u="none" strike="noStrike">
                <a:solidFill>
                  <a:srgbClr val="000000">
                    <a:alpha val="85098"/>
                  </a:srgbClr>
                </a:solidFill>
                <a:ea typeface="NanumBarunGothic"/>
              </a:rPr>
              <a:t>만족도</a:t>
            </a:r>
          </a:p>
          <a:p>
            <a:pPr lvl="0" algn="l">
              <a:lnSpc>
                <a:spcPct val="112464"/>
              </a:lnSpc>
            </a:pPr>
            <a:r>
              <a:rPr lang="ko-KR" sz="2000" b="0" i="0" u="none" strike="noStrike">
                <a:solidFill>
                  <a:srgbClr val="000000">
                    <a:alpha val="85098"/>
                  </a:srgbClr>
                </a:solidFill>
                <a:ea typeface="NanumBarunGothic"/>
              </a:rPr>
              <a:t>독립변수</a:t>
            </a:r>
            <a:r>
              <a:rPr lang="en-US" sz="2000" b="0" i="0" u="none" strike="noStrike">
                <a:solidFill>
                  <a:srgbClr val="000000">
                    <a:alpha val="85098"/>
                  </a:srgbClr>
                </a:solidFill>
                <a:latin typeface="NanumBarunGothic"/>
              </a:rPr>
              <a:t>: </a:t>
            </a:r>
            <a:r>
              <a:rPr lang="ko-KR" sz="2000" b="0" i="0" u="none" strike="noStrike">
                <a:solidFill>
                  <a:srgbClr val="000000">
                    <a:alpha val="85098"/>
                  </a:srgbClr>
                </a:solidFill>
                <a:ea typeface="NanumBarunGothic"/>
              </a:rPr>
              <a:t>그</a:t>
            </a:r>
            <a:r>
              <a:rPr lang="en-US" sz="2000" b="0" i="0" u="none" strike="noStrike">
                <a:solidFill>
                  <a:srgbClr val="000000">
                    <a:alpha val="85098"/>
                  </a:srgbClr>
                </a:solidFill>
                <a:latin typeface="NanumBarunGothic"/>
              </a:rPr>
              <a:t> </a:t>
            </a:r>
            <a:r>
              <a:rPr lang="ko-KR" sz="2000" b="0" i="0" u="none" strike="noStrike">
                <a:solidFill>
                  <a:srgbClr val="000000">
                    <a:alpha val="85098"/>
                  </a:srgbClr>
                </a:solidFill>
                <a:ea typeface="NanumBarunGothic"/>
              </a:rPr>
              <a:t>외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0" y="2679700"/>
            <a:ext cx="2273300" cy="4889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203700" y="3911600"/>
            <a:ext cx="22479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714"/>
              </a:lnSpc>
            </a:pPr>
            <a:r>
              <a:rPr lang="ko-KR" sz="3600" b="0" i="0" u="none" strike="noStrike" spc="-200">
                <a:solidFill>
                  <a:srgbClr val="000000"/>
                </a:solidFill>
                <a:ea typeface="NanumBarunGothic Bold"/>
              </a:rPr>
              <a:t>데이터</a:t>
            </a:r>
            <a:r>
              <a:rPr lang="en-US" sz="3600" b="0" i="0" u="none" strike="noStrike" spc="-2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600" b="0" i="0" u="none" strike="noStrike" spc="-200">
                <a:solidFill>
                  <a:srgbClr val="000000"/>
                </a:solidFill>
                <a:ea typeface="NanumBarunGothic Bold"/>
              </a:rPr>
              <a:t>처리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445000" y="5118100"/>
            <a:ext cx="18415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464"/>
              </a:lnSpc>
            </a:pPr>
            <a:r>
              <a:rPr lang="ko-KR" sz="2000" b="0" i="0" u="none" strike="noStrike">
                <a:solidFill>
                  <a:srgbClr val="000000">
                    <a:alpha val="85098"/>
                  </a:srgbClr>
                </a:solidFill>
                <a:ea typeface="NanumBarunGothic"/>
              </a:rPr>
              <a:t>다중공선성</a:t>
            </a:r>
            <a:r>
              <a:rPr lang="en-US" sz="2000" b="0" i="0" u="none" strike="noStrike">
                <a:solidFill>
                  <a:srgbClr val="000000">
                    <a:alpha val="85098"/>
                  </a:srgbClr>
                </a:solidFill>
                <a:latin typeface="NanumBarunGothic"/>
              </a:rPr>
              <a:t> </a:t>
            </a:r>
            <a:r>
              <a:rPr lang="ko-KR" sz="2000" b="0" i="0" u="none" strike="noStrike">
                <a:solidFill>
                  <a:srgbClr val="000000">
                    <a:alpha val="85098"/>
                  </a:srgbClr>
                </a:solidFill>
                <a:ea typeface="NanumBarunGothic"/>
              </a:rPr>
              <a:t>제거</a:t>
            </a:r>
          </a:p>
          <a:p>
            <a:pPr lvl="0" algn="l">
              <a:lnSpc>
                <a:spcPct val="112464"/>
              </a:lnSpc>
            </a:pPr>
            <a:r>
              <a:rPr lang="ko-KR" sz="2000" b="0" i="0" u="none" strike="noStrike">
                <a:solidFill>
                  <a:srgbClr val="000000">
                    <a:alpha val="85098"/>
                  </a:srgbClr>
                </a:solidFill>
                <a:ea typeface="NanumBarunGothic"/>
              </a:rPr>
              <a:t>인코딩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5900" y="2679700"/>
            <a:ext cx="2336800" cy="48895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781800" y="3911600"/>
            <a:ext cx="18923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714"/>
              </a:lnSpc>
            </a:pPr>
            <a:r>
              <a:rPr lang="ko-KR" sz="3600" b="0" i="0" u="none" strike="noStrike" spc="-200">
                <a:solidFill>
                  <a:srgbClr val="FFFFFF"/>
                </a:solidFill>
                <a:ea typeface="NanumBarunGothic Bold"/>
              </a:rPr>
              <a:t>모델링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743700" y="5118100"/>
            <a:ext cx="2019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464"/>
              </a:lnSpc>
            </a:pPr>
            <a:r>
              <a:rPr lang="en-US" sz="2000" b="0" i="0" u="none" strike="noStrike">
                <a:solidFill>
                  <a:srgbClr val="FFFFFF">
                    <a:alpha val="85098"/>
                  </a:srgbClr>
                </a:solidFill>
                <a:latin typeface="NanumBarunGothic Light"/>
              </a:rPr>
              <a:t>XGBoost </a:t>
            </a:r>
            <a:r>
              <a:rPr lang="ko-KR" sz="2000" b="0" i="0" u="none" strike="noStrike">
                <a:solidFill>
                  <a:srgbClr val="FFFFFF">
                    <a:alpha val="85098"/>
                  </a:srgbClr>
                </a:solidFill>
                <a:ea typeface="NanumBarunGothic Light"/>
              </a:rPr>
              <a:t>알고리즘</a:t>
            </a:r>
            <a:r>
              <a:rPr lang="en-US" sz="2000" b="0" i="0" u="none" strike="noStrike">
                <a:solidFill>
                  <a:srgbClr val="FFFFFF">
                    <a:alpha val="85098"/>
                  </a:srgbClr>
                </a:solidFill>
                <a:latin typeface="NanumBarunGothic Light"/>
              </a:rPr>
              <a:t> </a:t>
            </a:r>
            <a:r>
              <a:rPr lang="ko-KR" sz="2000" b="0" i="0" u="none" strike="noStrike">
                <a:solidFill>
                  <a:srgbClr val="FFFFFF">
                    <a:alpha val="85098"/>
                  </a:srgbClr>
                </a:solidFill>
                <a:ea typeface="NanumBarunGothic Light"/>
              </a:rPr>
              <a:t>사용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aphicFrame>
        <p:nvGraphicFramePr>
          <p:cNvPr id="17" name="Table 17"/>
          <p:cNvGraphicFramePr>
            <a:graphicFrameLocks noGrp="1"/>
          </p:cNvGraphicFramePr>
          <p:nvPr/>
        </p:nvGraphicFramePr>
        <p:xfrm>
          <a:off x="10604500" y="3467100"/>
          <a:ext cx="5511800" cy="4114800"/>
        </p:xfrm>
        <a:graphic>
          <a:graphicData uri="http://schemas.openxmlformats.org/drawingml/2006/table">
            <a:tbl>
              <a:tblPr/>
              <a:tblGrid>
                <a:gridCol w="275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5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0" i="0" u="none" strike="noStrike">
                          <a:solidFill>
                            <a:srgbClr val="FFFFFF"/>
                          </a:solidFill>
                          <a:latin typeface="NanumBarunGothic Bold"/>
                        </a:rPr>
                        <a:t>Feature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70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0" i="0" u="none" strike="noStrike">
                          <a:solidFill>
                            <a:srgbClr val="FFFFFF"/>
                          </a:solidFill>
                          <a:latin typeface="NanumBarunGothic Bold"/>
                        </a:rPr>
                        <a:t>F score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7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900" b="0" i="0" u="none" strike="noStrike">
                          <a:solidFill>
                            <a:srgbClr val="000000"/>
                          </a:solidFill>
                          <a:ea typeface="NanumBarunGothic Bold"/>
                        </a:rPr>
                        <a:t>이스포츠</a:t>
                      </a: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latin typeface="NanumBarunGothic Bold"/>
                        </a:rPr>
                        <a:t> </a:t>
                      </a:r>
                      <a:r>
                        <a:rPr lang="ko-KR" sz="1900" b="0" i="0" u="none" strike="noStrike">
                          <a:solidFill>
                            <a:srgbClr val="000000"/>
                          </a:solidFill>
                          <a:ea typeface="NanumBarunGothic Bold"/>
                        </a:rPr>
                        <a:t>종목</a:t>
                      </a: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latin typeface="NanumBarunGothic Bold"/>
                        </a:rPr>
                        <a:t> </a:t>
                      </a:r>
                      <a:r>
                        <a:rPr lang="ko-KR" sz="1900" b="0" i="0" u="none" strike="noStrike">
                          <a:solidFill>
                            <a:srgbClr val="000000"/>
                          </a:solidFill>
                          <a:ea typeface="NanumBarunGothic Bold"/>
                        </a:rPr>
                        <a:t>주말</a:t>
                      </a: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latin typeface="NanumBarunGothic Bold"/>
                        </a:rPr>
                        <a:t> </a:t>
                      </a:r>
                      <a:r>
                        <a:rPr lang="ko-KR" sz="1900" b="0" i="0" u="none" strike="noStrike">
                          <a:solidFill>
                            <a:srgbClr val="000000"/>
                          </a:solidFill>
                          <a:ea typeface="NanumBarunGothic Bold"/>
                        </a:rPr>
                        <a:t>이용</a:t>
                      </a: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latin typeface="NanumBarunGothic Bold"/>
                        </a:rPr>
                        <a:t> </a:t>
                      </a:r>
                      <a:r>
                        <a:rPr lang="ko-KR" sz="1900" b="0" i="0" u="none" strike="noStrike">
                          <a:solidFill>
                            <a:srgbClr val="000000"/>
                          </a:solidFill>
                          <a:ea typeface="NanumBarunGothic Bold"/>
                        </a:rPr>
                        <a:t>정도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NanumBarunGothic Bold"/>
                        </a:rPr>
                        <a:t>1212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NanumBarunGothic Bold"/>
                        </a:rPr>
                        <a:t>e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NanumBarunGothic Bold"/>
                        </a:rPr>
                        <a:t>스포츠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NanumBarunGothic Bold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NanumBarunGothic Bold"/>
                        </a:rPr>
                        <a:t>관련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NanumBarunGothic Bold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NanumBarunGothic Bold"/>
                        </a:rPr>
                        <a:t>단체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NanumBarunGothic Bold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NanumBarunGothic Bold"/>
                        </a:rPr>
                        <a:t>공식계정에서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NanumBarunGothic Bold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NanumBarunGothic Bold"/>
                        </a:rPr>
                        <a:t>제작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NanumBarunGothic Bold"/>
                        </a:rPr>
                        <a:t>[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NanumBarunGothic Bold"/>
                        </a:rPr>
                        <a:t>확대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NanumBarunGothic Bold"/>
                        </a:rPr>
                        <a:t>]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NanumBarunGothic Bold"/>
                        </a:rPr>
                        <a:t>희망하는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NanumBarunGothic Bold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NanumBarunGothic Bold"/>
                        </a:rPr>
                        <a:t>소비자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NanumBarunGothic Bold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NanumBarunGothic Bold"/>
                        </a:rPr>
                        <a:t>대상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NanumBarunGothic Bold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NanumBarunGothic Bold"/>
                        </a:rPr>
                        <a:t>콘텐츠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NanumBarunGothic Bold"/>
                        </a:rPr>
                        <a:t> 1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NanumBarunGothic Bold"/>
                        </a:rPr>
                        <a:t>순위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NanumBarunGothic Bold"/>
                        </a:rPr>
                        <a:t>1135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TextBox 18"/>
          <p:cNvSpPr txBox="1"/>
          <p:nvPr/>
        </p:nvSpPr>
        <p:spPr>
          <a:xfrm>
            <a:off x="10972800" y="2413000"/>
            <a:ext cx="42545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300" b="0" i="0" u="none" strike="noStrike">
                <a:solidFill>
                  <a:srgbClr val="000000"/>
                </a:solidFill>
                <a:latin typeface="NanumBarunGothic Bold"/>
              </a:rPr>
              <a:t>ROC AUC: 0.7878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810000" y="8521700"/>
            <a:ext cx="125857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평일보다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주말에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게임을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많이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하는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특성상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주말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플레이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시간이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만족도에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가장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큰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영향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286500" y="9156700"/>
            <a:ext cx="76327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유저들이</a:t>
            </a:r>
            <a:r>
              <a:rPr lang="en-US" sz="3000" b="1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1" i="0" u="none" strike="noStrike">
                <a:solidFill>
                  <a:srgbClr val="3F62FF"/>
                </a:solidFill>
                <a:ea typeface="NanumBarunGothic Bold"/>
              </a:rPr>
              <a:t>게임</a:t>
            </a:r>
            <a:r>
              <a:rPr lang="en-US" sz="3000" b="1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1" i="0" u="none" strike="noStrike">
                <a:solidFill>
                  <a:srgbClr val="3F62FF"/>
                </a:solidFill>
                <a:ea typeface="NanumBarunGothic Bold"/>
              </a:rPr>
              <a:t>외적인</a:t>
            </a:r>
            <a:r>
              <a:rPr lang="en-US" sz="3000" b="1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1" i="0" u="none" strike="noStrike">
                <a:solidFill>
                  <a:srgbClr val="3F62FF"/>
                </a:solidFill>
                <a:ea typeface="NanumBarunGothic Bold"/>
              </a:rPr>
              <a:t>콘텐츠에</a:t>
            </a:r>
            <a:r>
              <a:rPr lang="en-US" sz="3000" b="1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1" i="0" u="none" strike="noStrike">
                <a:solidFill>
                  <a:srgbClr val="3F62FF"/>
                </a:solidFill>
                <a:ea typeface="NanumBarunGothic Bold"/>
              </a:rPr>
              <a:t>대한</a:t>
            </a:r>
            <a:r>
              <a:rPr lang="en-US" sz="3000" b="1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1" i="0" u="none" strike="noStrike">
                <a:solidFill>
                  <a:srgbClr val="3F62FF"/>
                </a:solidFill>
                <a:ea typeface="NanumBarunGothic Bold"/>
              </a:rPr>
              <a:t>니즈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가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크다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298700"/>
            <a:ext cx="17881600" cy="764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27100" y="660400"/>
            <a:ext cx="58928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>
                <a:solidFill>
                  <a:srgbClr val="3F62FF"/>
                </a:solidFill>
                <a:ea typeface="NanumBarunGothic Bold"/>
              </a:rPr>
              <a:t>결론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3086100"/>
            <a:ext cx="787400" cy="673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89100" y="3022600"/>
            <a:ext cx="62357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66000"/>
              </a:lnSpc>
            </a:pPr>
            <a:r>
              <a:rPr lang="ko-KR" sz="2800" b="0" i="0" u="none" strike="noStrike" spc="100">
                <a:solidFill>
                  <a:srgbClr val="000000"/>
                </a:solidFill>
                <a:ea typeface="NanumBarunGothic Bold"/>
              </a:rPr>
              <a:t>플레이</a:t>
            </a:r>
            <a:r>
              <a:rPr lang="en-US" sz="28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NanumBarunGothic Bold"/>
              </a:rPr>
              <a:t>만족도와</a:t>
            </a:r>
            <a:r>
              <a:rPr lang="en-US" sz="28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NanumBarunGothic Bold"/>
              </a:rPr>
              <a:t>연령은</a:t>
            </a:r>
            <a:r>
              <a:rPr lang="en-US" sz="28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NanumBarunGothic Bold"/>
              </a:rPr>
              <a:t>독립적이지</a:t>
            </a:r>
            <a:r>
              <a:rPr lang="en-US" sz="28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NanumBarunGothic Bold"/>
              </a:rPr>
              <a:t>않다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23400" y="3022600"/>
            <a:ext cx="72517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66000"/>
              </a:lnSpc>
            </a:pPr>
            <a:r>
              <a:rPr lang="ko-KR" sz="2800" b="1" i="0" u="none" strike="noStrike" spc="100">
                <a:solidFill>
                  <a:srgbClr val="3F62FF"/>
                </a:solidFill>
                <a:ea typeface="NanumBarunGothic Bold"/>
              </a:rPr>
              <a:t>타겟팅</a:t>
            </a:r>
            <a:r>
              <a:rPr lang="en-US" sz="2800" b="1" i="0" u="none" strike="noStrike" spc="100">
                <a:solidFill>
                  <a:srgbClr val="3F62FF"/>
                </a:solidFill>
                <a:latin typeface="NanumBarunGothic Bold"/>
              </a:rPr>
              <a:t>: </a:t>
            </a:r>
            <a:r>
              <a:rPr lang="ko-KR" sz="2800" b="1" i="0" u="none" strike="noStrike" spc="100">
                <a:solidFill>
                  <a:srgbClr val="3F62FF"/>
                </a:solidFill>
                <a:ea typeface="NanumBarunGothic Bold"/>
              </a:rPr>
              <a:t>게임을</a:t>
            </a:r>
            <a:r>
              <a:rPr lang="en-US" sz="2800" b="1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1" i="0" u="none" strike="noStrike" spc="100">
                <a:solidFill>
                  <a:srgbClr val="3F62FF"/>
                </a:solidFill>
                <a:ea typeface="NanumBarunGothic Bold"/>
              </a:rPr>
              <a:t>가장</a:t>
            </a:r>
            <a:r>
              <a:rPr lang="en-US" sz="2800" b="1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1" i="0" u="none" strike="noStrike" spc="100">
                <a:solidFill>
                  <a:srgbClr val="3F62FF"/>
                </a:solidFill>
                <a:ea typeface="NanumBarunGothic Bold"/>
              </a:rPr>
              <a:t>많이</a:t>
            </a:r>
            <a:r>
              <a:rPr lang="en-US" sz="2800" b="1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1" i="0" u="none" strike="noStrike" spc="100">
                <a:solidFill>
                  <a:srgbClr val="3F62FF"/>
                </a:solidFill>
                <a:ea typeface="NanumBarunGothic Bold"/>
              </a:rPr>
              <a:t>이용하는</a:t>
            </a:r>
            <a:r>
              <a:rPr lang="en-US" sz="2800" b="1" i="0" u="none" strike="noStrike" spc="100">
                <a:solidFill>
                  <a:srgbClr val="3F62FF"/>
                </a:solidFill>
                <a:latin typeface="NanumBarunGothic Bold"/>
              </a:rPr>
              <a:t> 10</a:t>
            </a:r>
            <a:r>
              <a:rPr lang="ko-KR" sz="2800" b="1" i="0" u="none" strike="noStrike" spc="100">
                <a:solidFill>
                  <a:srgbClr val="3F62FF"/>
                </a:solidFill>
                <a:ea typeface="NanumBarunGothic Bold"/>
              </a:rPr>
              <a:t>대</a:t>
            </a:r>
            <a:r>
              <a:rPr lang="en-US" sz="2800" b="1" i="0" u="none" strike="noStrike" spc="100">
                <a:solidFill>
                  <a:srgbClr val="3F62FF"/>
                </a:solidFill>
                <a:latin typeface="NanumBarunGothic Bold"/>
              </a:rPr>
              <a:t>~30</a:t>
            </a:r>
            <a:r>
              <a:rPr lang="ko-KR" sz="2800" b="1" i="0" u="none" strike="noStrike" spc="100">
                <a:solidFill>
                  <a:srgbClr val="3F62FF"/>
                </a:solidFill>
                <a:ea typeface="NanumBarunGothic Bold"/>
              </a:rPr>
              <a:t>대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0" y="6604000"/>
            <a:ext cx="787400" cy="673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54000" y="6134100"/>
            <a:ext cx="7721600" cy="1206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66000"/>
              </a:lnSpc>
            </a:pPr>
            <a:r>
              <a:rPr lang="ko-KR" sz="2800" b="0" i="0" u="none" strike="noStrike" spc="100">
                <a:solidFill>
                  <a:srgbClr val="000000"/>
                </a:solidFill>
                <a:ea typeface="NanumBarunGothic Bold"/>
              </a:rPr>
              <a:t>혼자서도</a:t>
            </a:r>
            <a:r>
              <a:rPr lang="en-US" sz="28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NanumBarunGothic Bold"/>
              </a:rPr>
              <a:t>가능하지만</a:t>
            </a:r>
            <a:r>
              <a:rPr lang="en-US" sz="28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NanumBarunGothic Bold"/>
              </a:rPr>
              <a:t>멀티플레이가</a:t>
            </a:r>
            <a:r>
              <a:rPr lang="en-US" sz="28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NanumBarunGothic Bold"/>
              </a:rPr>
              <a:t>가능한</a:t>
            </a:r>
            <a:r>
              <a:rPr lang="en-US" sz="28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NanumBarunGothic Bold"/>
              </a:rPr>
              <a:t>카테고리</a:t>
            </a:r>
          </a:p>
          <a:p>
            <a:pPr lvl="0" algn="ctr">
              <a:lnSpc>
                <a:spcPct val="166000"/>
              </a:lnSpc>
            </a:pPr>
            <a:r>
              <a:rPr lang="ko-KR" sz="2800" b="0" i="0" u="none" strike="noStrike" spc="100">
                <a:solidFill>
                  <a:srgbClr val="000000"/>
                </a:solidFill>
                <a:ea typeface="NanumBarunGothic Bold"/>
              </a:rPr>
              <a:t>게임</a:t>
            </a:r>
            <a:r>
              <a:rPr lang="en-US" sz="28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NanumBarunGothic Bold"/>
              </a:rPr>
              <a:t>내</a:t>
            </a:r>
            <a:r>
              <a:rPr lang="en-US" sz="28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NanumBarunGothic Bold"/>
              </a:rPr>
              <a:t>성취감을</a:t>
            </a:r>
            <a:r>
              <a:rPr lang="en-US" sz="28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NanumBarunGothic Bold"/>
              </a:rPr>
              <a:t>주기</a:t>
            </a:r>
            <a:r>
              <a:rPr lang="en-US" sz="28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NanumBarunGothic Bold"/>
              </a:rPr>
              <a:t>위한</a:t>
            </a:r>
            <a:r>
              <a:rPr lang="en-US" sz="28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NanumBarunGothic Bold"/>
              </a:rPr>
              <a:t>업적</a:t>
            </a:r>
            <a:r>
              <a:rPr lang="en-US" sz="28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NanumBarunGothic Bold"/>
              </a:rPr>
              <a:t>카테고리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85300" y="6489700"/>
            <a:ext cx="86868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66000"/>
              </a:lnSpc>
            </a:pPr>
            <a:r>
              <a:rPr lang="en-US" sz="2800" b="1" i="0" u="none" strike="noStrike" spc="100" dirty="0">
                <a:solidFill>
                  <a:srgbClr val="3F62FF"/>
                </a:solidFill>
                <a:latin typeface="NanumBarunGothic Bold"/>
              </a:rPr>
              <a:t>'Single-player', 'Family Sharing', 'Achievements'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00" y="4610100"/>
            <a:ext cx="787400" cy="673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4100" y="4610100"/>
            <a:ext cx="787400" cy="673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17500" y="4572000"/>
            <a:ext cx="62738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66000"/>
              </a:lnSpc>
            </a:pPr>
            <a:r>
              <a:rPr lang="ko-KR" sz="2800" b="0" i="0" u="none" strike="noStrike" spc="100">
                <a:solidFill>
                  <a:srgbClr val="000000"/>
                </a:solidFill>
                <a:ea typeface="NanumBarunGothic Bold"/>
              </a:rPr>
              <a:t>특정</a:t>
            </a:r>
            <a:r>
              <a:rPr lang="en-US" sz="28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NanumBarunGothic Bold"/>
              </a:rPr>
              <a:t>장르와</a:t>
            </a:r>
            <a:r>
              <a:rPr lang="en-US" sz="28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NanumBarunGothic Bold"/>
              </a:rPr>
              <a:t>게임</a:t>
            </a:r>
            <a:r>
              <a:rPr lang="en-US" sz="28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NanumBarunGothic Bold"/>
              </a:rPr>
              <a:t>흥행</a:t>
            </a:r>
            <a:r>
              <a:rPr lang="en-US" sz="28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NanumBarunGothic Bold"/>
              </a:rPr>
              <a:t>여부가</a:t>
            </a:r>
            <a:r>
              <a:rPr lang="en-US" sz="28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NanumBarunGothic Bold"/>
              </a:rPr>
              <a:t>관련이</a:t>
            </a:r>
            <a:r>
              <a:rPr lang="en-US" sz="28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NanumBarunGothic Bold"/>
              </a:rPr>
              <a:t>없다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886700" y="4572000"/>
            <a:ext cx="4508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66000"/>
              </a:lnSpc>
            </a:pPr>
            <a:r>
              <a:rPr lang="ko-KR" sz="2800" b="0" i="0" u="none" strike="noStrike" spc="100">
                <a:solidFill>
                  <a:srgbClr val="000000"/>
                </a:solidFill>
                <a:ea typeface="NanumBarunGothic Bold"/>
              </a:rPr>
              <a:t>유저</a:t>
            </a:r>
            <a:r>
              <a:rPr lang="en-US" sz="28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NanumBarunGothic Bold"/>
              </a:rPr>
              <a:t>유입에</a:t>
            </a:r>
            <a:r>
              <a:rPr lang="en-US" sz="28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NanumBarunGothic Bold"/>
              </a:rPr>
              <a:t>집중해</a:t>
            </a:r>
            <a:r>
              <a:rPr lang="en-US" sz="28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NanumBarunGothic Bold"/>
              </a:rPr>
              <a:t>장르</a:t>
            </a:r>
            <a:r>
              <a:rPr lang="en-US" sz="28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NanumBarunGothic Bold"/>
              </a:rPr>
              <a:t>선정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525500" y="4572000"/>
            <a:ext cx="4508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66000"/>
              </a:lnSpc>
            </a:pPr>
            <a:r>
              <a:rPr lang="ko-KR" altLang="en-US" sz="2800" b="1" spc="100" dirty="0" smtClean="0">
                <a:solidFill>
                  <a:srgbClr val="3F62FF"/>
                </a:solidFill>
                <a:ea typeface="NanumBarunGothic Bold"/>
              </a:rPr>
              <a:t>유저수가 많</a:t>
            </a:r>
            <a:r>
              <a:rPr lang="ko-KR" sz="2800" b="1" i="0" u="none" strike="noStrike" spc="100" dirty="0" smtClean="0">
                <a:solidFill>
                  <a:srgbClr val="3F62FF"/>
                </a:solidFill>
                <a:ea typeface="NanumBarunGothic Bold"/>
              </a:rPr>
              <a:t>은</a:t>
            </a:r>
            <a:r>
              <a:rPr lang="en-US" sz="2800" b="1" i="0" u="none" strike="noStrike" spc="100" dirty="0" smtClean="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en-US" sz="2800" b="1" i="0" u="none" strike="noStrike" spc="100" dirty="0">
                <a:solidFill>
                  <a:srgbClr val="3F62FF"/>
                </a:solidFill>
                <a:latin typeface="NanumBarunGothic Bold"/>
              </a:rPr>
              <a:t>'Action' </a:t>
            </a:r>
            <a:r>
              <a:rPr lang="ko-KR" sz="2800" b="1" i="0" u="none" strike="noStrike" spc="100" dirty="0">
                <a:solidFill>
                  <a:srgbClr val="3F62FF"/>
                </a:solidFill>
                <a:ea typeface="NanumBarunGothic Bold"/>
              </a:rPr>
              <a:t>장르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800" y="8585200"/>
            <a:ext cx="787400" cy="6731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889000" y="8509000"/>
            <a:ext cx="78359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66000"/>
              </a:lnSpc>
            </a:pPr>
            <a:r>
              <a:rPr lang="ko-KR" sz="2800" b="0" i="0" u="none" strike="noStrike" spc="100">
                <a:solidFill>
                  <a:srgbClr val="000000"/>
                </a:solidFill>
                <a:ea typeface="NanumBarunGothic Bold"/>
              </a:rPr>
              <a:t>최대한</a:t>
            </a:r>
            <a:r>
              <a:rPr lang="en-US" sz="28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NanumBarunGothic Bold"/>
              </a:rPr>
              <a:t>많은</a:t>
            </a:r>
            <a:r>
              <a:rPr lang="en-US" sz="28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NanumBarunGothic Bold"/>
              </a:rPr>
              <a:t>유저</a:t>
            </a:r>
            <a:r>
              <a:rPr lang="en-US" sz="28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NanumBarunGothic Bold"/>
              </a:rPr>
              <a:t>유입을</a:t>
            </a:r>
            <a:r>
              <a:rPr lang="en-US" sz="28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NanumBarunGothic Bold"/>
              </a:rPr>
              <a:t>위한</a:t>
            </a:r>
            <a:r>
              <a:rPr lang="en-US" sz="28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NanumBarunGothic Bold"/>
              </a:rPr>
              <a:t>여러</a:t>
            </a:r>
            <a:r>
              <a:rPr lang="en-US" sz="28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NanumBarunGothic Bold"/>
              </a:rPr>
              <a:t>종류의</a:t>
            </a:r>
            <a:r>
              <a:rPr lang="en-US" sz="28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NanumBarunGothic Bold"/>
              </a:rPr>
              <a:t>언어</a:t>
            </a:r>
            <a:r>
              <a:rPr lang="en-US" sz="28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NanumBarunGothic Bold"/>
              </a:rPr>
              <a:t>지원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10800" y="8509000"/>
            <a:ext cx="72517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66000"/>
              </a:lnSpc>
            </a:pPr>
            <a:r>
              <a:rPr lang="ko-KR" sz="2800" b="1" i="0" u="none" strike="noStrike" spc="100">
                <a:solidFill>
                  <a:srgbClr val="3F62FF"/>
                </a:solidFill>
                <a:ea typeface="NanumBarunGothic Bold"/>
              </a:rPr>
              <a:t>언어</a:t>
            </a:r>
            <a:r>
              <a:rPr lang="en-US" sz="2800" b="1" i="0" u="none" strike="noStrike" spc="100">
                <a:solidFill>
                  <a:srgbClr val="3F62FF"/>
                </a:solidFill>
                <a:latin typeface="NanumBarunGothic Bold"/>
              </a:rPr>
              <a:t>: </a:t>
            </a:r>
            <a:r>
              <a:rPr lang="ko-KR" sz="2800" b="1" i="0" u="none" strike="noStrike" spc="100">
                <a:solidFill>
                  <a:srgbClr val="3F62FF"/>
                </a:solidFill>
                <a:ea typeface="NanumBarunGothic Bold"/>
              </a:rPr>
              <a:t>영어</a:t>
            </a:r>
            <a:r>
              <a:rPr lang="en-US" sz="2800" b="1" i="0" u="none" strike="noStrike" spc="100">
                <a:solidFill>
                  <a:srgbClr val="3F62FF"/>
                </a:solidFill>
                <a:latin typeface="NanumBarunGothic Bold"/>
              </a:rPr>
              <a:t>, </a:t>
            </a:r>
            <a:r>
              <a:rPr lang="ko-KR" sz="2800" b="1" i="0" u="none" strike="noStrike" spc="100">
                <a:solidFill>
                  <a:srgbClr val="3F62FF"/>
                </a:solidFill>
                <a:ea typeface="NanumBarunGothic Bold"/>
              </a:rPr>
              <a:t>중국어</a:t>
            </a:r>
            <a:r>
              <a:rPr lang="en-US" sz="2800" b="1" i="0" u="none" strike="noStrike" spc="100">
                <a:solidFill>
                  <a:srgbClr val="3F62FF"/>
                </a:solidFill>
                <a:latin typeface="NanumBarunGothic Bold"/>
              </a:rPr>
              <a:t>, </a:t>
            </a:r>
            <a:r>
              <a:rPr lang="ko-KR" sz="2800" b="1" i="0" u="none" strike="noStrike" spc="100">
                <a:solidFill>
                  <a:srgbClr val="3F62FF"/>
                </a:solidFill>
                <a:ea typeface="NanumBarunGothic Bold"/>
              </a:rPr>
              <a:t>스페인어</a:t>
            </a:r>
            <a:r>
              <a:rPr lang="en-US" sz="2800" b="1" i="0" u="none" strike="noStrike" spc="100">
                <a:solidFill>
                  <a:srgbClr val="3F62FF"/>
                </a:solidFill>
                <a:latin typeface="NanumBarunGothic Bold"/>
              </a:rPr>
              <a:t>, </a:t>
            </a:r>
            <a:r>
              <a:rPr lang="ko-KR" sz="2800" b="1" i="0" u="none" strike="noStrike" spc="100">
                <a:solidFill>
                  <a:srgbClr val="3F62FF"/>
                </a:solidFill>
                <a:ea typeface="NanumBarunGothic Bold"/>
              </a:rPr>
              <a:t>한국어</a:t>
            </a:r>
            <a:r>
              <a:rPr lang="en-US" sz="2800" b="1" i="0" u="none" strike="noStrike" spc="100">
                <a:solidFill>
                  <a:srgbClr val="3F62FF"/>
                </a:solidFill>
                <a:latin typeface="NanumBarunGothic Bold"/>
              </a:rPr>
              <a:t>, </a:t>
            </a:r>
            <a:r>
              <a:rPr lang="ko-KR" sz="2800" b="1" i="0" u="none" strike="noStrike" spc="100">
                <a:solidFill>
                  <a:srgbClr val="3F62FF"/>
                </a:solidFill>
                <a:ea typeface="NanumBarunGothic Bold"/>
              </a:rPr>
              <a:t>일본어</a:t>
            </a:r>
            <a:r>
              <a:rPr lang="en-US" sz="2800" b="1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1" i="0" u="none" strike="noStrike" spc="100">
                <a:solidFill>
                  <a:srgbClr val="3F62FF"/>
                </a:solidFill>
                <a:ea typeface="NanumBarunGothic Bold"/>
              </a:rPr>
              <a:t>등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800" y="6553200"/>
            <a:ext cx="6172200" cy="2806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23900" y="787400"/>
            <a:ext cx="354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>
                <a:solidFill>
                  <a:srgbClr val="3F62FF"/>
                </a:solidFill>
                <a:ea typeface="NanumBarunGothic Bold"/>
              </a:rPr>
              <a:t>게임</a:t>
            </a:r>
            <a:r>
              <a:rPr lang="en-US" sz="60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6000" b="0" i="0" u="none" strike="noStrike">
                <a:solidFill>
                  <a:srgbClr val="3F62FF"/>
                </a:solidFill>
                <a:ea typeface="NanumBarunGothic Bold"/>
              </a:rPr>
              <a:t>기획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47800" y="2400300"/>
            <a:ext cx="11036300" cy="510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0" i="0" u="none" strike="noStrike">
                <a:solidFill>
                  <a:srgbClr val="000000"/>
                </a:solidFill>
                <a:ea typeface="NanumBarunGothic"/>
              </a:rPr>
              <a:t>주요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"/>
              </a:rPr>
              <a:t>타겟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"/>
              </a:rPr>
              <a:t>: 10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"/>
              </a:rPr>
              <a:t>대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"/>
              </a:rPr>
              <a:t> ~ 30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"/>
              </a:rPr>
              <a:t>대</a:t>
            </a:r>
          </a:p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0" i="0" u="none" strike="noStrike">
                <a:solidFill>
                  <a:srgbClr val="000000"/>
                </a:solidFill>
                <a:ea typeface="NanumBarunGothic"/>
              </a:rPr>
              <a:t>주요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"/>
              </a:rPr>
              <a:t>장르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"/>
              </a:rPr>
              <a:t>: Action</a:t>
            </a:r>
          </a:p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0" i="0" u="none" strike="noStrike">
                <a:solidFill>
                  <a:srgbClr val="000000"/>
                </a:solidFill>
                <a:ea typeface="NanumBarunGothic"/>
              </a:rPr>
              <a:t>주요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"/>
              </a:rPr>
              <a:t>카테고리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"/>
              </a:rPr>
              <a:t>: Single-player, Family Sharing, Achievements</a:t>
            </a:r>
          </a:p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0" i="0" u="none" strike="noStrike">
                <a:solidFill>
                  <a:srgbClr val="000000"/>
                </a:solidFill>
                <a:ea typeface="NanumBarunGothic"/>
              </a:rPr>
              <a:t>가격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"/>
              </a:rPr>
              <a:t>: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"/>
              </a:rPr>
              <a:t>유료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"/>
              </a:rPr>
              <a:t> (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"/>
              </a:rPr>
              <a:t>하이엔드로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"/>
              </a:rPr>
              <a:t>제작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"/>
              </a:rPr>
              <a:t>)</a:t>
            </a:r>
          </a:p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0" i="0" u="none" strike="noStrike">
                <a:solidFill>
                  <a:srgbClr val="000000"/>
                </a:solidFill>
                <a:latin typeface="NanumBarunGothic"/>
              </a:rPr>
              <a:t>OS: Window</a:t>
            </a:r>
          </a:p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0" i="0" u="none" strike="noStrike">
                <a:solidFill>
                  <a:srgbClr val="000000"/>
                </a:solidFill>
                <a:latin typeface="NanumBarunGothic"/>
              </a:rPr>
              <a:t>DLC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"/>
              </a:rPr>
              <a:t>여부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"/>
              </a:rPr>
              <a:t>: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"/>
              </a:rPr>
              <a:t>있음</a:t>
            </a:r>
          </a:p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0" i="0" u="none" strike="noStrike">
                <a:solidFill>
                  <a:srgbClr val="000000"/>
                </a:solidFill>
                <a:ea typeface="NanumBarunGothic"/>
              </a:rPr>
              <a:t>언어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"/>
              </a:rPr>
              <a:t>: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"/>
              </a:rPr>
              <a:t>영어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"/>
              </a:rPr>
              <a:t>,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"/>
              </a:rPr>
              <a:t>중국어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"/>
              </a:rPr>
              <a:t>,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"/>
              </a:rPr>
              <a:t>스페인어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"/>
              </a:rPr>
              <a:t>,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"/>
              </a:rPr>
              <a:t>한국어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"/>
              </a:rPr>
              <a:t>,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"/>
              </a:rPr>
              <a:t>일본어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"/>
              </a:rPr>
              <a:t>등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49300" y="584200"/>
            <a:ext cx="28067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NanumBarunGothic Bold"/>
              </a:rPr>
              <a:t>마케팅</a:t>
            </a:r>
            <a:r>
              <a:rPr lang="en-US" sz="24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anumBarunGothic Bold"/>
              </a:rPr>
              <a:t>전략</a:t>
            </a:r>
            <a:r>
              <a:rPr lang="en-US" sz="2400" b="0" i="0" u="none" strike="noStrike">
                <a:solidFill>
                  <a:srgbClr val="000000"/>
                </a:solidFill>
                <a:latin typeface="NanumBarunGothic Bold"/>
              </a:rPr>
              <a:t> (Funnel)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49300" y="1130300"/>
            <a:ext cx="12547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>
                <a:solidFill>
                  <a:srgbClr val="3F62FF"/>
                </a:solidFill>
                <a:latin typeface="NanumBarunGothic Bold"/>
              </a:rPr>
              <a:t>TOFU (Top of the Funnel)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2032000" y="5778500"/>
            <a:ext cx="3111500" cy="3378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6200000">
            <a:off x="2882900" y="5524500"/>
            <a:ext cx="1422400" cy="355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955800" y="3175000"/>
            <a:ext cx="3314700" cy="180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000000"/>
                </a:solidFill>
                <a:ea typeface="NanumBarunGothic"/>
              </a:rPr>
              <a:t>게임</a:t>
            </a:r>
            <a:r>
              <a:rPr lang="en-US" sz="24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anumBarunGothic"/>
              </a:rPr>
              <a:t>이해를</a:t>
            </a:r>
            <a:r>
              <a:rPr lang="en-US" sz="24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anumBarunGothic"/>
              </a:rPr>
              <a:t>돕기</a:t>
            </a:r>
            <a:r>
              <a:rPr lang="en-US" sz="24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anumBarunGothic"/>
              </a:rPr>
              <a:t>위한</a:t>
            </a:r>
            <a:r>
              <a:rPr lang="en-US" sz="24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anumBarunGothic"/>
              </a:rPr>
              <a:t>정보제공형</a:t>
            </a:r>
            <a:r>
              <a:rPr lang="en-US" sz="2400" b="0" i="0" u="none" strike="noStrike">
                <a:solidFill>
                  <a:srgbClr val="000000"/>
                </a:solidFill>
                <a:latin typeface="NanumBarunGothic"/>
              </a:rPr>
              <a:t> 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000000"/>
                </a:solidFill>
                <a:ea typeface="NanumBarunGothic"/>
              </a:rPr>
              <a:t>게임</a:t>
            </a:r>
            <a:r>
              <a:rPr lang="en-US" sz="24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anumBarunGothic"/>
              </a:rPr>
              <a:t>플레이</a:t>
            </a:r>
            <a:r>
              <a:rPr lang="en-US" sz="24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anumBarunGothic"/>
              </a:rPr>
              <a:t>하이라이트</a:t>
            </a:r>
            <a:r>
              <a:rPr lang="en-US" sz="24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anumBarunGothic"/>
              </a:rPr>
              <a:t>숏폼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00" y="5981700"/>
            <a:ext cx="2730500" cy="2730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527300" y="7632700"/>
            <a:ext cx="21336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3200" b="0" i="0" u="none" strike="noStrike" spc="-200">
                <a:solidFill>
                  <a:srgbClr val="000000"/>
                </a:solidFill>
                <a:ea typeface="NanumBarunGothic Bold"/>
              </a:rPr>
              <a:t>콘텐츠</a:t>
            </a:r>
            <a:r>
              <a:rPr lang="en-US" sz="3200" b="0" i="0" u="none" strike="noStrike" spc="-2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200" b="0" i="0" u="none" strike="noStrike" spc="-200">
                <a:solidFill>
                  <a:srgbClr val="000000"/>
                </a:solidFill>
                <a:ea typeface="NanumBarunGothic Bold"/>
              </a:rPr>
              <a:t>제작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9200" y="6896100"/>
            <a:ext cx="2247900" cy="4953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144500" y="2921000"/>
            <a:ext cx="3111500" cy="3378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3995400" y="6248400"/>
            <a:ext cx="1422400" cy="355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5000" y="3390900"/>
            <a:ext cx="2730500" cy="27305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3855700" y="5092700"/>
            <a:ext cx="17780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3200" b="0" i="0" u="none" strike="noStrike" spc="-200">
                <a:solidFill>
                  <a:srgbClr val="000000"/>
                </a:solidFill>
                <a:ea typeface="NanumBarunGothic Bold"/>
              </a:rPr>
              <a:t>인플루언서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09700" y="3619500"/>
            <a:ext cx="1193800" cy="13208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765800" y="2921000"/>
            <a:ext cx="3111500" cy="3378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6616700" y="6235700"/>
            <a:ext cx="1422400" cy="355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6300" y="3378200"/>
            <a:ext cx="2730500" cy="27305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6477000" y="4991100"/>
            <a:ext cx="16891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3400" b="0" i="0" u="none" strike="noStrike" spc="-200">
                <a:solidFill>
                  <a:srgbClr val="000000"/>
                </a:solidFill>
                <a:ea typeface="NanumBarunGothic Bold"/>
              </a:rPr>
              <a:t>유료</a:t>
            </a:r>
            <a:r>
              <a:rPr lang="en-US" sz="3400" b="0" i="0" u="none" strike="noStrike" spc="-2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400" b="0" i="0" u="none" strike="noStrike" spc="-200">
                <a:solidFill>
                  <a:srgbClr val="000000"/>
                </a:solidFill>
                <a:ea typeface="NanumBarunGothic Bold"/>
              </a:rPr>
              <a:t>광고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4500" y="3657600"/>
            <a:ext cx="1066800" cy="10922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5638800" y="7340600"/>
            <a:ext cx="3530600" cy="180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400" b="0" i="0" u="none" strike="noStrike" spc="-200">
                <a:solidFill>
                  <a:srgbClr val="000000"/>
                </a:solidFill>
                <a:latin typeface="NanumBarunGothic"/>
              </a:rPr>
              <a:t>Google DA, Meta DA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0" i="0" u="none" strike="noStrike" spc="-200">
                <a:solidFill>
                  <a:srgbClr val="000000"/>
                </a:solidFill>
                <a:ea typeface="NanumBarunGothic"/>
              </a:rPr>
              <a:t>쇼핑몰</a:t>
            </a:r>
            <a:r>
              <a:rPr lang="en-US" sz="2400" b="0" i="0" u="none" strike="noStrike" spc="-200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NanumBarunGothic"/>
              </a:rPr>
              <a:t>내</a:t>
            </a:r>
            <a:r>
              <a:rPr lang="en-US" sz="2400" b="0" i="0" u="none" strike="noStrike" spc="-200">
                <a:solidFill>
                  <a:srgbClr val="000000"/>
                </a:solidFill>
                <a:latin typeface="NanumBarunGothic"/>
              </a:rPr>
              <a:t> Console/Game </a:t>
            </a:r>
            <a:r>
              <a:rPr lang="ko-KR" sz="2400" b="0" i="0" u="none" strike="noStrike" spc="-200">
                <a:solidFill>
                  <a:srgbClr val="000000"/>
                </a:solidFill>
                <a:ea typeface="NanumBarunGothic"/>
              </a:rPr>
              <a:t>키워드</a:t>
            </a:r>
            <a:r>
              <a:rPr lang="en-US" sz="2400" b="0" i="0" u="none" strike="noStrike" spc="-200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NanumBarunGothic"/>
              </a:rPr>
              <a:t>검색</a:t>
            </a:r>
            <a:r>
              <a:rPr lang="en-US" sz="2400" b="0" i="0" u="none" strike="noStrike" spc="-200">
                <a:solidFill>
                  <a:srgbClr val="000000"/>
                </a:solidFill>
                <a:latin typeface="NanumBarunGothic"/>
              </a:rPr>
              <a:t> / </a:t>
            </a:r>
            <a:r>
              <a:rPr lang="ko-KR" sz="2400" b="0" i="0" u="none" strike="noStrike" spc="-200">
                <a:solidFill>
                  <a:srgbClr val="000000"/>
                </a:solidFill>
                <a:ea typeface="NanumBarunGothic"/>
              </a:rPr>
              <a:t>조회</a:t>
            </a:r>
            <a:r>
              <a:rPr lang="en-US" sz="2400" b="0" i="0" u="none" strike="noStrike" spc="-200">
                <a:solidFill>
                  <a:srgbClr val="000000"/>
                </a:solidFill>
                <a:latin typeface="NanumBarunGothic"/>
              </a:rPr>
              <a:t> / </a:t>
            </a:r>
            <a:r>
              <a:rPr lang="ko-KR" sz="2400" b="0" i="0" u="none" strike="noStrike" spc="-200">
                <a:solidFill>
                  <a:srgbClr val="000000"/>
                </a:solidFill>
                <a:ea typeface="NanumBarunGothic"/>
              </a:rPr>
              <a:t>구매</a:t>
            </a:r>
            <a:r>
              <a:rPr lang="en-US" sz="2400" b="0" i="0" u="none" strike="noStrike" spc="-200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NanumBarunGothic"/>
              </a:rPr>
              <a:t>유저</a:t>
            </a:r>
            <a:r>
              <a:rPr lang="en-US" sz="2400" b="0" i="0" u="none" strike="noStrike" spc="-200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NanumBarunGothic"/>
              </a:rPr>
              <a:t>타겟</a:t>
            </a:r>
            <a:r>
              <a:rPr lang="en-US" sz="2400" b="0" i="0" u="none" strike="noStrike" spc="-200">
                <a:solidFill>
                  <a:srgbClr val="000000"/>
                </a:solidFill>
                <a:latin typeface="NanumBarunGothic"/>
              </a:rPr>
              <a:t> 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9525000" y="5778500"/>
            <a:ext cx="3111500" cy="3378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6200000">
            <a:off x="10375900" y="5537200"/>
            <a:ext cx="1422400" cy="3556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15500" y="5981700"/>
            <a:ext cx="2730500" cy="27305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0236200" y="7620000"/>
            <a:ext cx="16891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3200" b="0" i="0" u="none" strike="noStrike" spc="-200">
                <a:solidFill>
                  <a:srgbClr val="000000"/>
                </a:solidFill>
                <a:ea typeface="NanumBarunGothic Bold"/>
              </a:rPr>
              <a:t>캠페인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64800" y="6324600"/>
            <a:ext cx="1244600" cy="11811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9550400" y="3048000"/>
            <a:ext cx="3111500" cy="180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0" i="0" u="none" strike="noStrike" spc="-200">
                <a:solidFill>
                  <a:srgbClr val="000000"/>
                </a:solidFill>
                <a:ea typeface="NanumBarunGothic"/>
              </a:rPr>
              <a:t>온라인</a:t>
            </a:r>
            <a:r>
              <a:rPr lang="en-US" sz="2400" b="0" i="0" u="none" strike="noStrike" spc="-200">
                <a:solidFill>
                  <a:srgbClr val="000000"/>
                </a:solidFill>
                <a:latin typeface="NanumBarunGothic"/>
              </a:rPr>
              <a:t>: </a:t>
            </a:r>
            <a:r>
              <a:rPr lang="ko-KR" sz="2400" b="0" i="0" u="none" strike="noStrike" spc="-200">
                <a:solidFill>
                  <a:srgbClr val="000000"/>
                </a:solidFill>
                <a:ea typeface="NanumBarunGothic"/>
              </a:rPr>
              <a:t>레딧</a:t>
            </a:r>
            <a:r>
              <a:rPr lang="en-US" sz="2400" b="0" i="0" u="none" strike="noStrike" spc="-200">
                <a:solidFill>
                  <a:srgbClr val="000000"/>
                </a:solidFill>
                <a:latin typeface="NanumBarunGothic"/>
              </a:rPr>
              <a:t>, </a:t>
            </a:r>
            <a:r>
              <a:rPr lang="ko-KR" sz="2400" b="0" i="0" u="none" strike="noStrike" spc="-200">
                <a:solidFill>
                  <a:srgbClr val="000000"/>
                </a:solidFill>
                <a:ea typeface="NanumBarunGothic"/>
              </a:rPr>
              <a:t>디스코드</a:t>
            </a:r>
            <a:r>
              <a:rPr lang="en-US" sz="2400" b="0" i="0" u="none" strike="noStrike" spc="-200">
                <a:solidFill>
                  <a:srgbClr val="000000"/>
                </a:solidFill>
                <a:latin typeface="NanumBarunGothic"/>
              </a:rPr>
              <a:t>, </a:t>
            </a:r>
            <a:r>
              <a:rPr lang="ko-KR" sz="2400" b="0" i="0" u="none" strike="noStrike" spc="-200">
                <a:solidFill>
                  <a:srgbClr val="000000"/>
                </a:solidFill>
                <a:ea typeface="NanumBarunGothic"/>
              </a:rPr>
              <a:t>인벤</a:t>
            </a:r>
            <a:r>
              <a:rPr lang="en-US" sz="2400" b="0" i="0" u="none" strike="noStrike" spc="-200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NanumBarunGothic"/>
              </a:rPr>
              <a:t>등</a:t>
            </a:r>
            <a:r>
              <a:rPr lang="en-US" sz="2400" b="0" i="0" u="none" strike="noStrike" spc="-200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NanumBarunGothic"/>
              </a:rPr>
              <a:t>커뮤니티</a:t>
            </a:r>
            <a:r>
              <a:rPr lang="en-US" sz="2400" b="0" i="0" u="none" strike="noStrike" spc="-200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NanumBarunGothic"/>
              </a:rPr>
              <a:t>사이트</a:t>
            </a:r>
            <a:r>
              <a:rPr lang="en-US" sz="2400" b="0" i="0" u="none" strike="noStrike" spc="-200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NanumBarunGothic"/>
              </a:rPr>
              <a:t>활동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0" i="0" u="none" strike="noStrike" spc="-200">
                <a:solidFill>
                  <a:srgbClr val="000000"/>
                </a:solidFill>
                <a:ea typeface="NanumBarunGothic"/>
              </a:rPr>
              <a:t>게임</a:t>
            </a:r>
            <a:r>
              <a:rPr lang="en-US" sz="2400" b="0" i="0" u="none" strike="noStrike" spc="-200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NanumBarunGothic"/>
              </a:rPr>
              <a:t>페스티벌</a:t>
            </a:r>
            <a:r>
              <a:rPr lang="en-US" sz="2400" b="0" i="0" u="none" strike="noStrike" spc="-200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NanumBarunGothic"/>
              </a:rPr>
              <a:t>참여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398500" y="7366000"/>
            <a:ext cx="2667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877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0" i="0" u="none" strike="noStrike" spc="-200">
                <a:solidFill>
                  <a:srgbClr val="000000"/>
                </a:solidFill>
                <a:ea typeface="NanumBarunGothic"/>
              </a:rPr>
              <a:t>인플루언서</a:t>
            </a:r>
            <a:r>
              <a:rPr lang="en-US" sz="2400" b="0" i="0" u="none" strike="noStrike" spc="-200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NanumBarunGothic"/>
              </a:rPr>
              <a:t>마케팅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89000" y="5765800"/>
            <a:ext cx="4749800" cy="50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71500" y="5397500"/>
            <a:ext cx="2463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900" b="0" i="0" u="none" strike="noStrike" spc="-300">
                <a:solidFill>
                  <a:srgbClr val="000000"/>
                </a:solidFill>
                <a:ea typeface="NanumBarunGothic Bold"/>
              </a:rPr>
              <a:t>프로젝트</a:t>
            </a:r>
            <a:r>
              <a:rPr lang="en-US" sz="2900" b="0" i="0" u="none" strike="noStrike" spc="-3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900" b="0" i="0" u="none" strike="noStrike" spc="-300">
                <a:solidFill>
                  <a:srgbClr val="000000"/>
                </a:solidFill>
                <a:ea typeface="NanumBarunGothic Bold"/>
              </a:rPr>
              <a:t>개요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835400" y="5765800"/>
            <a:ext cx="4749800" cy="50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505200" y="6858000"/>
            <a:ext cx="2463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900" b="0" i="0" u="none" strike="noStrike" spc="-200">
                <a:solidFill>
                  <a:srgbClr val="3F62FF"/>
                </a:solidFill>
                <a:ea typeface="NanumBarunGothic Bold"/>
              </a:rPr>
              <a:t>데이터</a:t>
            </a:r>
            <a:r>
              <a:rPr lang="en-US" sz="2900" b="0" i="0" u="none" strike="noStrike" spc="-2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900" b="0" i="0" u="none" strike="noStrike" spc="-200">
                <a:solidFill>
                  <a:srgbClr val="3F62FF"/>
                </a:solidFill>
                <a:ea typeface="NanumBarunGothic Bold"/>
              </a:rPr>
              <a:t>설명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769100" y="5765800"/>
            <a:ext cx="4749800" cy="50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438900" y="5397500"/>
            <a:ext cx="2463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900" b="0" i="0" u="none" strike="noStrike" spc="-200">
                <a:solidFill>
                  <a:srgbClr val="000000"/>
                </a:solidFill>
                <a:ea typeface="NanumBarunGothic Bold"/>
              </a:rPr>
              <a:t>데이터</a:t>
            </a:r>
            <a:r>
              <a:rPr lang="en-US" sz="2900" b="0" i="0" u="none" strike="noStrike" spc="-200">
                <a:solidFill>
                  <a:srgbClr val="000000"/>
                </a:solidFill>
                <a:latin typeface="NanumBarunGothic Bold"/>
              </a:rPr>
              <a:t> EDA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702800" y="5765800"/>
            <a:ext cx="4749800" cy="50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385300" y="6858000"/>
            <a:ext cx="2463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900" b="0" i="0" u="none" strike="noStrike" spc="-200">
                <a:solidFill>
                  <a:srgbClr val="3F62FF"/>
                </a:solidFill>
                <a:ea typeface="NanumBarunGothic Bold"/>
              </a:rPr>
              <a:t>머신러닝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636500" y="5765800"/>
            <a:ext cx="4749800" cy="50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319000" y="5397500"/>
            <a:ext cx="2463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900" b="0" i="0" u="none" strike="noStrike" spc="-200">
                <a:solidFill>
                  <a:srgbClr val="000000"/>
                </a:solidFill>
                <a:ea typeface="NanumBarunGothic Bold"/>
              </a:rPr>
              <a:t>게임</a:t>
            </a:r>
            <a:r>
              <a:rPr lang="en-US" sz="2900" b="0" i="0" u="none" strike="noStrike" spc="-2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900" b="0" i="0" u="none" strike="noStrike" spc="-200">
                <a:solidFill>
                  <a:srgbClr val="000000"/>
                </a:solidFill>
                <a:ea typeface="NanumBarunGothic Bold"/>
              </a:rPr>
              <a:t>기획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252700" y="6858000"/>
            <a:ext cx="2463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900" b="0" i="0" u="none" strike="noStrike" spc="-200">
                <a:solidFill>
                  <a:srgbClr val="3F62FF"/>
                </a:solidFill>
                <a:ea typeface="NanumBarunGothic Bold"/>
              </a:rPr>
              <a:t>전략</a:t>
            </a:r>
            <a:r>
              <a:rPr lang="en-US" sz="2900" b="0" i="0" u="none" strike="noStrike" spc="-2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900" b="0" i="0" u="none" strike="noStrike" spc="-200">
                <a:solidFill>
                  <a:srgbClr val="3F62FF"/>
                </a:solidFill>
                <a:ea typeface="NanumBarunGothic Bold"/>
              </a:rPr>
              <a:t>기획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69900" y="3136900"/>
            <a:ext cx="2692400" cy="229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2900" b="0" i="0" u="none" strike="noStrike" spc="-1400">
                <a:solidFill>
                  <a:srgbClr val="000000"/>
                </a:solidFill>
                <a:latin typeface="NanumBarunGothic Bold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29000" y="4597400"/>
            <a:ext cx="2692400" cy="229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2900" b="0" i="0" u="none" strike="noStrike" spc="-1400">
                <a:solidFill>
                  <a:srgbClr val="3F62FF"/>
                </a:solidFill>
                <a:latin typeface="NanumBarunGothic Bold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24600" y="3124200"/>
            <a:ext cx="2692400" cy="229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2900" b="0" i="0" u="none" strike="noStrike" spc="-1400">
                <a:solidFill>
                  <a:srgbClr val="000000"/>
                </a:solidFill>
                <a:latin typeface="NanumBarunGothic Bold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83700" y="4483100"/>
            <a:ext cx="2692400" cy="229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2900" b="0" i="0" u="none" strike="noStrike" spc="-700">
                <a:solidFill>
                  <a:srgbClr val="3F62FF"/>
                </a:solidFill>
                <a:latin typeface="NanumBarunGothic Bold"/>
              </a:rPr>
              <a:t>04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217400" y="3009900"/>
            <a:ext cx="2578100" cy="229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2900" b="0" i="0" u="none" strike="noStrike" spc="-1400">
                <a:solidFill>
                  <a:srgbClr val="000000"/>
                </a:solidFill>
                <a:latin typeface="NanumBarunGothic Bold"/>
              </a:rPr>
              <a:t>05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125700" y="4584700"/>
            <a:ext cx="2692400" cy="229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2900" b="0" i="0" u="none" strike="noStrike" spc="-1400">
                <a:solidFill>
                  <a:srgbClr val="3F62FF"/>
                </a:solidFill>
                <a:latin typeface="NanumBarunGothic Bold"/>
              </a:rPr>
              <a:t>06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375400" y="723900"/>
            <a:ext cx="55372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5100" b="0" i="0" u="none" strike="noStrike" spc="-500">
                <a:solidFill>
                  <a:srgbClr val="3F62FF"/>
                </a:solidFill>
                <a:ea typeface="NanumBarunGothic Bold"/>
              </a:rPr>
              <a:t>목차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58800" y="6184900"/>
            <a:ext cx="2527300" cy="1117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595959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595959"/>
                </a:solidFill>
                <a:ea typeface="NanumBarunGothic Light"/>
              </a:rPr>
              <a:t>프로젝트</a:t>
            </a:r>
            <a:r>
              <a:rPr lang="en-US" sz="2000" b="0" i="0" u="none" strike="noStrike">
                <a:solidFill>
                  <a:srgbClr val="595959"/>
                </a:solidFill>
                <a:latin typeface="NanumBarunGothic Light"/>
              </a:rPr>
              <a:t> </a:t>
            </a:r>
            <a:r>
              <a:rPr lang="ko-KR" sz="2000" b="0" i="0" u="none" strike="noStrike">
                <a:solidFill>
                  <a:srgbClr val="595959"/>
                </a:solidFill>
                <a:ea typeface="NanumBarunGothic Light"/>
              </a:rPr>
              <a:t>배경</a:t>
            </a:r>
          </a:p>
          <a:p>
            <a:pPr marL="342900" lvl="0" indent="-342900" algn="l">
              <a:lnSpc>
                <a:spcPct val="124499"/>
              </a:lnSpc>
              <a:buClr>
                <a:srgbClr val="595959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595959"/>
                </a:solidFill>
                <a:ea typeface="NanumBarunGothic Light"/>
              </a:rPr>
              <a:t>프로젝트</a:t>
            </a:r>
            <a:r>
              <a:rPr lang="en-US" sz="2000" b="0" i="0" u="none" strike="noStrike">
                <a:solidFill>
                  <a:srgbClr val="595959"/>
                </a:solidFill>
                <a:latin typeface="NanumBarunGothic Light"/>
              </a:rPr>
              <a:t> </a:t>
            </a:r>
            <a:r>
              <a:rPr lang="ko-KR" sz="2000" b="0" i="0" u="none" strike="noStrike">
                <a:solidFill>
                  <a:srgbClr val="595959"/>
                </a:solidFill>
                <a:ea typeface="NanumBarunGothic Light"/>
              </a:rPr>
              <a:t>선택</a:t>
            </a:r>
            <a:r>
              <a:rPr lang="en-US" sz="2000" b="0" i="0" u="none" strike="noStrike">
                <a:solidFill>
                  <a:srgbClr val="595959"/>
                </a:solidFill>
                <a:latin typeface="NanumBarunGothic Light"/>
              </a:rPr>
              <a:t> </a:t>
            </a:r>
            <a:r>
              <a:rPr lang="ko-KR" sz="2000" b="0" i="0" u="none" strike="noStrike">
                <a:solidFill>
                  <a:srgbClr val="595959"/>
                </a:solidFill>
                <a:ea typeface="NanumBarunGothic Light"/>
              </a:rPr>
              <a:t>이유</a:t>
            </a:r>
          </a:p>
          <a:p>
            <a:pPr marL="342900" lvl="0" indent="-342900" algn="l">
              <a:lnSpc>
                <a:spcPct val="124499"/>
              </a:lnSpc>
              <a:buClr>
                <a:srgbClr val="595959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595959"/>
                </a:solidFill>
                <a:ea typeface="NanumBarunGothic Light"/>
              </a:rPr>
              <a:t>프로젝트</a:t>
            </a:r>
            <a:r>
              <a:rPr lang="en-US" sz="2000" b="0" i="0" u="none" strike="noStrike">
                <a:solidFill>
                  <a:srgbClr val="595959"/>
                </a:solidFill>
                <a:latin typeface="NanumBarunGothic Light"/>
              </a:rPr>
              <a:t> </a:t>
            </a:r>
            <a:r>
              <a:rPr lang="ko-KR" sz="2000" b="0" i="0" u="none" strike="noStrike">
                <a:solidFill>
                  <a:srgbClr val="595959"/>
                </a:solidFill>
                <a:ea typeface="NanumBarunGothic Light"/>
              </a:rPr>
              <a:t>핵심</a:t>
            </a:r>
            <a:r>
              <a:rPr lang="en-US" sz="2000" b="0" i="0" u="none" strike="noStrike">
                <a:solidFill>
                  <a:srgbClr val="595959"/>
                </a:solidFill>
                <a:latin typeface="NanumBarunGothic Light"/>
              </a:rPr>
              <a:t> </a:t>
            </a:r>
            <a:r>
              <a:rPr lang="ko-KR" sz="2000" b="0" i="0" u="none" strike="noStrike">
                <a:solidFill>
                  <a:srgbClr val="595959"/>
                </a:solidFill>
                <a:ea typeface="NanumBarunGothic Light"/>
              </a:rPr>
              <a:t>질문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49300" y="584200"/>
            <a:ext cx="28067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NanumBarunGothic Bold"/>
              </a:rPr>
              <a:t>마케팅</a:t>
            </a:r>
            <a:r>
              <a:rPr lang="en-US" sz="24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anumBarunGothic Bold"/>
              </a:rPr>
              <a:t>전략</a:t>
            </a:r>
            <a:r>
              <a:rPr lang="en-US" sz="2400" b="0" i="0" u="none" strike="noStrike">
                <a:solidFill>
                  <a:srgbClr val="000000"/>
                </a:solidFill>
                <a:latin typeface="NanumBarunGothic Bold"/>
              </a:rPr>
              <a:t> (Funnel)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49300" y="1130300"/>
            <a:ext cx="12547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>
                <a:solidFill>
                  <a:srgbClr val="3F62FF"/>
                </a:solidFill>
                <a:latin typeface="NanumBarunGothic Bold"/>
              </a:rPr>
              <a:t>MOFU (Middle of the Funnel)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794000"/>
            <a:ext cx="7861300" cy="721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3657600"/>
            <a:ext cx="5702300" cy="298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700" y="2349500"/>
            <a:ext cx="3771900" cy="876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644900" y="2552700"/>
            <a:ext cx="26035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베타테스트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운영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74800" y="7429500"/>
            <a:ext cx="68199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스팀에서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무료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데모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배포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디스코드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커뮤니티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가입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유도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후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피드백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반영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2300" y="2794000"/>
            <a:ext cx="7861300" cy="721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0" y="2349500"/>
            <a:ext cx="3771900" cy="876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141200" y="2552700"/>
            <a:ext cx="26035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사전예약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이벤트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71100" y="7429500"/>
            <a:ext cx="63373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친구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초대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시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보상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제공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사전예약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누적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인원에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따른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보상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이벤트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5000" y="3657600"/>
            <a:ext cx="5295900" cy="2984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49300" y="584200"/>
            <a:ext cx="28067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NanumBarunGothic Bold"/>
              </a:rPr>
              <a:t>마케팅</a:t>
            </a:r>
            <a:r>
              <a:rPr lang="en-US" sz="24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anumBarunGothic Bold"/>
              </a:rPr>
              <a:t>전략</a:t>
            </a:r>
            <a:r>
              <a:rPr lang="en-US" sz="2400" b="0" i="0" u="none" strike="noStrike">
                <a:solidFill>
                  <a:srgbClr val="000000"/>
                </a:solidFill>
                <a:latin typeface="NanumBarunGothic Bold"/>
              </a:rPr>
              <a:t> (Funnel)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49300" y="1130300"/>
            <a:ext cx="12547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>
                <a:solidFill>
                  <a:srgbClr val="3F62FF"/>
                </a:solidFill>
                <a:latin typeface="NanumBarunGothic Bold"/>
              </a:rPr>
              <a:t>BOFU (Bottom of the Funnel)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794000"/>
            <a:ext cx="7861300" cy="721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700" y="2349500"/>
            <a:ext cx="3771900" cy="876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644900" y="2552700"/>
            <a:ext cx="26035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프로대회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주최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74800" y="7937500"/>
            <a:ext cx="68199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경기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관전포인트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,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선수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연습영상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,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경기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 MVP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선수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영상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등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콘텐츠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제작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2300" y="2794000"/>
            <a:ext cx="7861300" cy="721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0" y="2349500"/>
            <a:ext cx="3771900" cy="876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141200" y="2552700"/>
            <a:ext cx="26035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특별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보상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350500" y="7937500"/>
            <a:ext cx="62484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충성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유저를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위한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특별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보상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 (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배틀패스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,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시즌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보상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,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랭크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시스템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)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800" y="3441700"/>
            <a:ext cx="5956300" cy="3975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5700" y="3441700"/>
            <a:ext cx="6794500" cy="39878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-152400" y="0"/>
            <a:ext cx="18592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492500" y="4457700"/>
            <a:ext cx="113030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7400" b="0" i="0" u="none" strike="noStrike" spc="200">
                <a:solidFill>
                  <a:srgbClr val="FFFFFF"/>
                </a:solidFill>
                <a:ea typeface="NanumBarunGothic Bold"/>
              </a:rPr>
              <a:t>감사합니다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25400"/>
            <a:ext cx="18288000" cy="12179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0" y="2540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2946400"/>
            <a:ext cx="7416800" cy="5562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000" y="2946400"/>
            <a:ext cx="7416800" cy="5562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4000" y="990600"/>
            <a:ext cx="3048000" cy="762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71500" y="990600"/>
            <a:ext cx="104140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700" b="0" i="0" u="none" strike="noStrike">
                <a:solidFill>
                  <a:srgbClr val="FFFFFF"/>
                </a:solidFill>
                <a:ea typeface="NanumBarunGothic Bold"/>
              </a:rPr>
              <a:t>글로벌</a:t>
            </a:r>
            <a:r>
              <a:rPr lang="en-US" sz="4700" b="0" i="0" u="none" strike="noStrike">
                <a:solidFill>
                  <a:srgbClr val="FFFFFF"/>
                </a:solidFill>
                <a:latin typeface="NanumBarunGothic Bold"/>
              </a:rPr>
              <a:t> </a:t>
            </a:r>
            <a:r>
              <a:rPr lang="ko-KR" sz="4700" b="0" i="0" u="none" strike="noStrike">
                <a:solidFill>
                  <a:srgbClr val="FFFFFF"/>
                </a:solidFill>
                <a:ea typeface="NanumBarunGothic Bold"/>
              </a:rPr>
              <a:t>엔터테인먼트</a:t>
            </a:r>
            <a:r>
              <a:rPr lang="en-US" sz="4700" b="0" i="0" u="none" strike="noStrike">
                <a:solidFill>
                  <a:srgbClr val="FFFFFF"/>
                </a:solidFill>
                <a:latin typeface="NanumBarunGothic Bold"/>
              </a:rPr>
              <a:t> </a:t>
            </a:r>
            <a:r>
              <a:rPr lang="ko-KR" sz="4700" b="0" i="0" u="none" strike="noStrike">
                <a:solidFill>
                  <a:srgbClr val="FFFFFF"/>
                </a:solidFill>
                <a:ea typeface="NanumBarunGothic Bold"/>
              </a:rPr>
              <a:t>분야에서</a:t>
            </a:r>
            <a:r>
              <a:rPr lang="en-US" sz="4700" b="0" i="0" u="none" strike="noStrike">
                <a:solidFill>
                  <a:srgbClr val="FFFFFF"/>
                </a:solidFill>
                <a:latin typeface="NanumBarunGothic Bold"/>
              </a:rPr>
              <a:t> </a:t>
            </a:r>
            <a:r>
              <a:rPr lang="ko-KR" sz="4700" b="0" i="0" u="none" strike="noStrike">
                <a:solidFill>
                  <a:srgbClr val="FFFFFF"/>
                </a:solidFill>
                <a:ea typeface="NanumBarunGothic Bold"/>
              </a:rPr>
              <a:t>가장</a:t>
            </a:r>
            <a:r>
              <a:rPr lang="en-US" sz="4700" b="0" i="0" u="none" strike="noStrike">
                <a:solidFill>
                  <a:srgbClr val="FFFFFF"/>
                </a:solidFill>
                <a:latin typeface="NanumBarunGothic Bold"/>
              </a:rPr>
              <a:t> </a:t>
            </a:r>
            <a:r>
              <a:rPr lang="ko-KR" sz="4700" b="0" i="0" u="none" strike="noStrike">
                <a:solidFill>
                  <a:srgbClr val="FFFFFF"/>
                </a:solidFill>
                <a:ea typeface="NanumBarunGothic Bold"/>
              </a:rPr>
              <a:t>큰</a:t>
            </a:r>
            <a:r>
              <a:rPr lang="en-US" sz="4700" b="0" i="0" u="none" strike="noStrike">
                <a:solidFill>
                  <a:srgbClr val="FFFFFF"/>
                </a:solidFill>
                <a:latin typeface="NanumBarunGothic Bold"/>
              </a:rPr>
              <a:t> </a:t>
            </a:r>
            <a:r>
              <a:rPr lang="ko-KR" sz="4700" b="0" i="0" u="none" strike="noStrike">
                <a:solidFill>
                  <a:srgbClr val="FFFFFF"/>
                </a:solidFill>
                <a:ea typeface="NanumBarunGothic Bold"/>
              </a:rPr>
              <a:t>규모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53000" y="8724900"/>
            <a:ext cx="35179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9E9E9E"/>
                </a:solidFill>
                <a:ea typeface="NanumBarunGothic"/>
              </a:rPr>
              <a:t>출처</a:t>
            </a:r>
            <a:r>
              <a:rPr lang="en-US" sz="1800" b="0" i="0" u="none" strike="noStrike">
                <a:solidFill>
                  <a:srgbClr val="9E9E9E"/>
                </a:solidFill>
                <a:latin typeface="NanumBarunGothic"/>
              </a:rPr>
              <a:t> : Gam3Sgg, WIPO, IFPI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30900" y="3644900"/>
            <a:ext cx="21717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FFFFFF"/>
                </a:solidFill>
                <a:ea typeface="NanumBarunGothic"/>
              </a:rPr>
              <a:t>단위</a:t>
            </a:r>
            <a:r>
              <a:rPr lang="en-US" sz="1800" b="0" i="0" u="none" strike="noStrike">
                <a:solidFill>
                  <a:srgbClr val="FFFFFF"/>
                </a:solidFill>
                <a:latin typeface="NanumBarunGothic"/>
              </a:rPr>
              <a:t>: </a:t>
            </a:r>
            <a:r>
              <a:rPr lang="ko-KR" sz="1800" b="0" i="0" u="none" strike="noStrike">
                <a:solidFill>
                  <a:srgbClr val="FFFFFF"/>
                </a:solidFill>
                <a:ea typeface="NanumBarunGothic"/>
              </a:rPr>
              <a:t>억</a:t>
            </a:r>
            <a:r>
              <a:rPr lang="en-US" sz="1800" b="0" i="0" u="none" strike="noStrike">
                <a:solidFill>
                  <a:srgbClr val="FFFFFF"/>
                </a:solidFill>
                <a:latin typeface="NanumBarunGothic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NanumBarunGothic"/>
              </a:rPr>
              <a:t>달러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973300" y="8724900"/>
            <a:ext cx="21209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9E9E9E"/>
                </a:solidFill>
                <a:ea typeface="NanumBarunGothic"/>
              </a:rPr>
              <a:t>출처</a:t>
            </a:r>
            <a:r>
              <a:rPr lang="en-US" sz="1800" b="0" i="0" u="none" strike="noStrike">
                <a:solidFill>
                  <a:srgbClr val="9E9E9E"/>
                </a:solidFill>
                <a:latin typeface="NanumBarunGothic"/>
              </a:rPr>
              <a:t> : Market.us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922500" y="3644900"/>
            <a:ext cx="21717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FFFFFF"/>
                </a:solidFill>
                <a:ea typeface="NanumBarunGothic"/>
              </a:rPr>
              <a:t>단위</a:t>
            </a:r>
            <a:r>
              <a:rPr lang="en-US" sz="1800" b="0" i="0" u="none" strike="noStrike">
                <a:solidFill>
                  <a:srgbClr val="FFFFFF"/>
                </a:solidFill>
                <a:latin typeface="NanumBarunGothic"/>
              </a:rPr>
              <a:t>: </a:t>
            </a:r>
            <a:r>
              <a:rPr lang="ko-KR" sz="1800" b="0" i="0" u="none" strike="noStrike">
                <a:solidFill>
                  <a:srgbClr val="FFFFFF"/>
                </a:solidFill>
                <a:ea typeface="NanumBarunGothic"/>
              </a:rPr>
              <a:t>십억</a:t>
            </a:r>
            <a:r>
              <a:rPr lang="en-US" sz="1800" b="0" i="0" u="none" strike="noStrike">
                <a:solidFill>
                  <a:srgbClr val="FFFFFF"/>
                </a:solidFill>
                <a:latin typeface="NanumBarunGothic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NanumBarunGothic"/>
              </a:rPr>
              <a:t>달러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03200"/>
            <a:ext cx="18288000" cy="12204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500" y="1092200"/>
            <a:ext cx="28321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3238500"/>
            <a:ext cx="5486400" cy="265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500" y="7010400"/>
            <a:ext cx="13462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5700" y="1955800"/>
            <a:ext cx="6273800" cy="393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0" y="6553200"/>
            <a:ext cx="2349500" cy="270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74600" y="6718300"/>
            <a:ext cx="4229100" cy="2362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85800" y="1066800"/>
            <a:ext cx="72771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700" b="0" i="0" u="none" strike="noStrike">
                <a:solidFill>
                  <a:srgbClr val="FFFFFF"/>
                </a:solidFill>
                <a:ea typeface="NanumBarunGothic Bold"/>
              </a:rPr>
              <a:t>여러</a:t>
            </a:r>
            <a:r>
              <a:rPr lang="en-US" sz="4700" b="0" i="0" u="none" strike="noStrike">
                <a:solidFill>
                  <a:srgbClr val="FFFFFF"/>
                </a:solidFill>
                <a:latin typeface="NanumBarunGothic Bold"/>
              </a:rPr>
              <a:t> </a:t>
            </a:r>
            <a:r>
              <a:rPr lang="ko-KR" sz="4700" b="0" i="0" u="none" strike="noStrike">
                <a:solidFill>
                  <a:srgbClr val="FFFFFF"/>
                </a:solidFill>
                <a:ea typeface="NanumBarunGothic Bold"/>
              </a:rPr>
              <a:t>기업들의</a:t>
            </a:r>
            <a:r>
              <a:rPr lang="en-US" sz="4700" b="0" i="0" u="none" strike="noStrike">
                <a:solidFill>
                  <a:srgbClr val="FFFFFF"/>
                </a:solidFill>
                <a:latin typeface="NanumBarunGothic Bold"/>
              </a:rPr>
              <a:t> </a:t>
            </a:r>
            <a:r>
              <a:rPr lang="ko-KR" sz="4700" b="0" i="0" u="none" strike="noStrike">
                <a:solidFill>
                  <a:srgbClr val="FFFFFF"/>
                </a:solidFill>
                <a:ea typeface="NanumBarunGothic Bold"/>
              </a:rPr>
              <a:t>활발한</a:t>
            </a:r>
            <a:r>
              <a:rPr lang="en-US" sz="4700" b="0" i="0" u="none" strike="noStrike">
                <a:solidFill>
                  <a:srgbClr val="FFFFFF"/>
                </a:solidFill>
                <a:latin typeface="NanumBarunGothic Bold"/>
              </a:rPr>
              <a:t> </a:t>
            </a:r>
            <a:r>
              <a:rPr lang="ko-KR" sz="4700" b="0" i="0" u="none" strike="noStrike">
                <a:solidFill>
                  <a:srgbClr val="FFFFFF"/>
                </a:solidFill>
                <a:ea typeface="NanumBarunGothic Bold"/>
              </a:rPr>
              <a:t>투자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09800" y="5702300"/>
            <a:ext cx="38227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FFFFFF"/>
                </a:solidFill>
                <a:ea typeface="NanumBarunGothic Light"/>
              </a:rPr>
              <a:t>사우디</a:t>
            </a:r>
            <a:r>
              <a:rPr lang="en-US" sz="2000" b="0" i="0" u="none" strike="noStrike">
                <a:solidFill>
                  <a:srgbClr val="FFFFFF"/>
                </a:solidFill>
                <a:latin typeface="NanumBarunGothic Light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NanumBarunGothic Light"/>
              </a:rPr>
              <a:t>국부펀드</a:t>
            </a:r>
            <a:r>
              <a:rPr lang="en-US" sz="2000" b="0" i="0" u="none" strike="noStrike">
                <a:solidFill>
                  <a:srgbClr val="FFFFFF"/>
                </a:solidFill>
                <a:latin typeface="NanumBarunGothic Light"/>
              </a:rPr>
              <a:t> '</a:t>
            </a:r>
            <a:r>
              <a:rPr lang="ko-KR" sz="2000" b="0" i="0" u="none" strike="noStrike">
                <a:solidFill>
                  <a:srgbClr val="FFFFFF"/>
                </a:solidFill>
                <a:ea typeface="NanumBarunGothic Light"/>
              </a:rPr>
              <a:t>사비</a:t>
            </a:r>
            <a:r>
              <a:rPr lang="en-US" sz="2000" b="0" i="0" u="none" strike="noStrike">
                <a:solidFill>
                  <a:srgbClr val="FFFFFF"/>
                </a:solidFill>
                <a:latin typeface="NanumBarunGothic Light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NanumBarunGothic Light"/>
              </a:rPr>
              <a:t>게이밍</a:t>
            </a:r>
            <a:r>
              <a:rPr lang="en-US" sz="2000" b="0" i="0" u="none" strike="noStrike">
                <a:solidFill>
                  <a:srgbClr val="FFFFFF"/>
                </a:solidFill>
                <a:latin typeface="NanumBarunGothic Light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NanumBarunGothic Light"/>
              </a:rPr>
              <a:t>그룹</a:t>
            </a:r>
            <a:r>
              <a:rPr lang="en-US" sz="2000" b="0" i="0" u="none" strike="noStrike">
                <a:solidFill>
                  <a:srgbClr val="FFFFFF"/>
                </a:solidFill>
                <a:latin typeface="NanumBarunGothic Light"/>
              </a:rPr>
              <a:t>' 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98500" y="6731000"/>
            <a:ext cx="70993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NanumBarunGothic Light"/>
              </a:rPr>
              <a:t>2030</a:t>
            </a:r>
            <a:r>
              <a:rPr lang="ko-KR" sz="2900" b="0" i="0" u="none" strike="noStrike">
                <a:solidFill>
                  <a:srgbClr val="FFFFFF"/>
                </a:solidFill>
                <a:ea typeface="NanumBarunGothic Light"/>
              </a:rPr>
              <a:t>년까지</a:t>
            </a:r>
            <a:r>
              <a:rPr lang="en-US" sz="2900" b="0" i="0" u="none" strike="noStrike">
                <a:solidFill>
                  <a:srgbClr val="FFFFFF"/>
                </a:solidFill>
                <a:latin typeface="NanumBarunGothic Light"/>
              </a:rPr>
              <a:t> </a:t>
            </a:r>
            <a:r>
              <a:rPr lang="ko-KR" sz="2900" b="0" i="0" u="none" strike="noStrike">
                <a:solidFill>
                  <a:srgbClr val="FFFFFF"/>
                </a:solidFill>
                <a:ea typeface="NanumBarunGothic Light"/>
              </a:rPr>
              <a:t>게임산업에</a:t>
            </a:r>
            <a:r>
              <a:rPr lang="en-US" sz="2900" b="0" i="0" u="none" strike="noStrike">
                <a:solidFill>
                  <a:srgbClr val="FFFFFF"/>
                </a:solidFill>
                <a:latin typeface="NanumBarunGothic Light"/>
              </a:rPr>
              <a:t> </a:t>
            </a:r>
            <a:r>
              <a:rPr lang="ko-KR" sz="2900" b="0" i="0" u="none" strike="noStrike">
                <a:solidFill>
                  <a:srgbClr val="FFFFFF"/>
                </a:solidFill>
                <a:ea typeface="NanumBarunGothic Light"/>
              </a:rPr>
              <a:t>약</a:t>
            </a:r>
            <a:r>
              <a:rPr lang="en-US" sz="2900" b="0" i="0" u="none" strike="noStrike">
                <a:solidFill>
                  <a:srgbClr val="FFFFFF"/>
                </a:solidFill>
                <a:latin typeface="NanumBarunGothic Light"/>
              </a:rPr>
              <a:t> </a:t>
            </a:r>
            <a:r>
              <a:rPr lang="en-US" sz="3500" b="1" i="0" u="none" strike="noStrike">
                <a:solidFill>
                  <a:srgbClr val="FFFFFF"/>
                </a:solidFill>
                <a:latin typeface="NanumBarunGothic Light"/>
              </a:rPr>
              <a:t>54</a:t>
            </a:r>
            <a:r>
              <a:rPr lang="ko-KR" sz="3500" b="1" i="0" u="none" strike="noStrike">
                <a:solidFill>
                  <a:srgbClr val="FFFFFF"/>
                </a:solidFill>
                <a:ea typeface="NanumBarunGothic Light"/>
              </a:rPr>
              <a:t>조</a:t>
            </a:r>
            <a:r>
              <a:rPr lang="ko-KR" sz="2900" b="0" i="0" u="none" strike="noStrike">
                <a:solidFill>
                  <a:srgbClr val="FFFFFF"/>
                </a:solidFill>
                <a:ea typeface="NanumBarunGothic Light"/>
              </a:rPr>
              <a:t>원</a:t>
            </a:r>
            <a:r>
              <a:rPr lang="en-US" sz="2900" b="0" i="0" u="none" strike="noStrike">
                <a:solidFill>
                  <a:srgbClr val="FFFFFF"/>
                </a:solidFill>
                <a:latin typeface="NanumBarunGothic Light"/>
              </a:rPr>
              <a:t> </a:t>
            </a:r>
            <a:r>
              <a:rPr lang="ko-KR" sz="2900" b="0" i="0" u="none" strike="noStrike">
                <a:solidFill>
                  <a:srgbClr val="FFFFFF"/>
                </a:solidFill>
                <a:ea typeface="NanumBarunGothic Light"/>
              </a:rPr>
              <a:t>투자</a:t>
            </a:r>
            <a:r>
              <a:rPr lang="en-US" sz="2900" b="0" i="0" u="none" strike="noStrike">
                <a:solidFill>
                  <a:srgbClr val="FFFFFF"/>
                </a:solidFill>
                <a:latin typeface="NanumBarunGothic Light"/>
              </a:rPr>
              <a:t> </a:t>
            </a:r>
            <a:r>
              <a:rPr lang="ko-KR" sz="2900" b="0" i="0" u="none" strike="noStrike">
                <a:solidFill>
                  <a:srgbClr val="FFFFFF"/>
                </a:solidFill>
                <a:ea typeface="NanumBarunGothic Light"/>
              </a:rPr>
              <a:t>예정</a:t>
            </a:r>
            <a:r>
              <a:rPr lang="en-US" sz="3200" b="0" i="0" u="none" strike="noStrike">
                <a:solidFill>
                  <a:srgbClr val="FFFFFF"/>
                </a:solidFill>
                <a:latin typeface="NanumBarunGothic Light"/>
              </a:rPr>
              <a:t> 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-12700" y="-1193800"/>
            <a:ext cx="18288000" cy="12179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2806700"/>
            <a:ext cx="2921000" cy="800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4900" y="4635500"/>
            <a:ext cx="6172200" cy="4597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77900" y="1943100"/>
            <a:ext cx="10223500" cy="171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4700" b="0" i="0" u="none" strike="noStrike">
                <a:solidFill>
                  <a:srgbClr val="FFFFFF"/>
                </a:solidFill>
                <a:ea typeface="NanumBarunGothic Bold"/>
              </a:rPr>
              <a:t>직감이</a:t>
            </a:r>
            <a:r>
              <a:rPr lang="en-US" sz="4700" b="0" i="0" u="none" strike="noStrike">
                <a:solidFill>
                  <a:srgbClr val="FFFFFF"/>
                </a:solidFill>
                <a:latin typeface="NanumBarunGothic Bold"/>
              </a:rPr>
              <a:t> </a:t>
            </a:r>
            <a:r>
              <a:rPr lang="ko-KR" sz="4700" b="0" i="0" u="none" strike="noStrike">
                <a:solidFill>
                  <a:srgbClr val="FFFFFF"/>
                </a:solidFill>
                <a:ea typeface="NanumBarunGothic Bold"/>
              </a:rPr>
              <a:t>아닌</a:t>
            </a:r>
            <a:r>
              <a:rPr lang="en-US" sz="4700" b="0" i="0" u="none" strike="noStrike">
                <a:solidFill>
                  <a:srgbClr val="FFFFFF"/>
                </a:solidFill>
                <a:latin typeface="NanumBarunGothic Bold"/>
              </a:rPr>
              <a:t> </a:t>
            </a:r>
            <a:r>
              <a:rPr lang="ko-KR" sz="4700" b="0" i="0" u="none" strike="noStrike">
                <a:solidFill>
                  <a:srgbClr val="FFFFFF"/>
                </a:solidFill>
                <a:ea typeface="NanumBarunGothic Bold"/>
              </a:rPr>
              <a:t>데이터로</a:t>
            </a:r>
            <a:r>
              <a:rPr lang="en-US" sz="4700" b="0" i="0" u="none" strike="noStrike">
                <a:solidFill>
                  <a:srgbClr val="FFFFFF"/>
                </a:solidFill>
                <a:latin typeface="NanumBarunGothic Bold"/>
              </a:rPr>
              <a:t> </a:t>
            </a:r>
            <a:r>
              <a:rPr lang="ko-KR" sz="4700" b="0" i="0" u="none" strike="noStrike">
                <a:solidFill>
                  <a:srgbClr val="3F62FF"/>
                </a:solidFill>
                <a:ea typeface="NanumBarunGothic Bold"/>
              </a:rPr>
              <a:t>선호도</a:t>
            </a:r>
            <a:r>
              <a:rPr lang="ko-KR" sz="4700" b="0" i="0" u="none" strike="noStrike">
                <a:solidFill>
                  <a:srgbClr val="FFFFFF"/>
                </a:solidFill>
                <a:ea typeface="NanumBarunGothic Bold"/>
              </a:rPr>
              <a:t>를</a:t>
            </a:r>
            <a:r>
              <a:rPr lang="en-US" sz="4700" b="0" i="0" u="none" strike="noStrike">
                <a:solidFill>
                  <a:srgbClr val="FFFFFF"/>
                </a:solidFill>
                <a:latin typeface="NanumBarunGothic Bold"/>
              </a:rPr>
              <a:t> </a:t>
            </a:r>
            <a:r>
              <a:rPr lang="ko-KR" sz="4700" b="0" i="0" u="none" strike="noStrike">
                <a:solidFill>
                  <a:srgbClr val="FFFFFF"/>
                </a:solidFill>
                <a:ea typeface="NanumBarunGothic Bold"/>
              </a:rPr>
              <a:t>분석하고</a:t>
            </a:r>
            <a:r>
              <a:rPr lang="en-US" sz="4700" b="0" i="0" u="none" strike="noStrike">
                <a:solidFill>
                  <a:srgbClr val="FFFFFF"/>
                </a:solidFill>
                <a:latin typeface="NanumBarunGothic Bold"/>
              </a:rPr>
              <a:t>,</a:t>
            </a:r>
          </a:p>
          <a:p>
            <a:pPr lvl="0" algn="l">
              <a:lnSpc>
                <a:spcPct val="124499"/>
              </a:lnSpc>
            </a:pPr>
            <a:r>
              <a:rPr lang="en-US" sz="4700" b="0" i="0" u="none" strike="noStrike">
                <a:solidFill>
                  <a:srgbClr val="FFFFFF"/>
                </a:solidFill>
                <a:latin typeface="NanumBarunGothic Bold"/>
              </a:rPr>
              <a:t>e</a:t>
            </a:r>
            <a:r>
              <a:rPr lang="ko-KR" sz="4700" b="0" i="0" u="none" strike="noStrike">
                <a:solidFill>
                  <a:srgbClr val="FFFFFF"/>
                </a:solidFill>
                <a:ea typeface="NanumBarunGothic Bold"/>
              </a:rPr>
              <a:t>스포츠</a:t>
            </a:r>
            <a:r>
              <a:rPr lang="en-US" sz="4700" b="0" i="0" u="none" strike="noStrike">
                <a:solidFill>
                  <a:srgbClr val="FFFFFF"/>
                </a:solidFill>
                <a:latin typeface="NanumBarunGothic Bold"/>
              </a:rPr>
              <a:t> </a:t>
            </a:r>
            <a:r>
              <a:rPr lang="ko-KR" sz="4700" b="0" i="0" u="none" strike="noStrike">
                <a:solidFill>
                  <a:srgbClr val="FFFFFF"/>
                </a:solidFill>
                <a:ea typeface="NanumBarunGothic Bold"/>
              </a:rPr>
              <a:t>유저</a:t>
            </a:r>
            <a:r>
              <a:rPr lang="en-US" sz="4700" b="0" i="0" u="none" strike="noStrike">
                <a:solidFill>
                  <a:srgbClr val="FFFFFF"/>
                </a:solidFill>
                <a:latin typeface="NanumBarunGothic Bold"/>
              </a:rPr>
              <a:t> </a:t>
            </a:r>
            <a:r>
              <a:rPr lang="ko-KR" sz="4700" b="0" i="0" u="none" strike="noStrike">
                <a:solidFill>
                  <a:srgbClr val="FFFFFF"/>
                </a:solidFill>
                <a:ea typeface="NanumBarunGothic Bold"/>
              </a:rPr>
              <a:t>맞춤형</a:t>
            </a:r>
            <a:r>
              <a:rPr lang="en-US" sz="4700" b="0" i="0" u="none" strike="noStrike">
                <a:solidFill>
                  <a:srgbClr val="FFFFFF"/>
                </a:solidFill>
                <a:latin typeface="NanumBarunGothic Bold"/>
              </a:rPr>
              <a:t> </a:t>
            </a:r>
            <a:r>
              <a:rPr lang="ko-KR" sz="4700" b="0" i="0" u="none" strike="noStrike">
                <a:solidFill>
                  <a:srgbClr val="FFFFFF"/>
                </a:solidFill>
                <a:ea typeface="NanumBarunGothic Bold"/>
              </a:rPr>
              <a:t>전략이</a:t>
            </a:r>
            <a:r>
              <a:rPr lang="en-US" sz="4700" b="0" i="0" u="none" strike="noStrike">
                <a:solidFill>
                  <a:srgbClr val="FFFFFF"/>
                </a:solidFill>
                <a:latin typeface="NanumBarunGothic Bold"/>
              </a:rPr>
              <a:t> </a:t>
            </a:r>
            <a:r>
              <a:rPr lang="ko-KR" sz="4700" b="0" i="0" u="none" strike="noStrike">
                <a:solidFill>
                  <a:srgbClr val="FFFFFF"/>
                </a:solidFill>
                <a:ea typeface="NanumBarunGothic Bold"/>
              </a:rPr>
              <a:t>필요</a:t>
            </a:r>
            <a:r>
              <a:rPr lang="en-US" sz="4700" b="0" i="0" u="none" strike="noStrike">
                <a:solidFill>
                  <a:srgbClr val="FFFFFF"/>
                </a:solidFill>
                <a:latin typeface="NanumBarunGothic Bold"/>
              </a:rPr>
              <a:t>!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-12700" y="-1193800"/>
            <a:ext cx="18288000" cy="12179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900" y="3200400"/>
            <a:ext cx="11010900" cy="147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900" y="5308600"/>
            <a:ext cx="11010900" cy="147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900" y="7467600"/>
            <a:ext cx="11010900" cy="1473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76300" y="1054100"/>
            <a:ext cx="42037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4700" b="0" i="0" u="none" strike="noStrike">
                <a:solidFill>
                  <a:srgbClr val="FFFFFF"/>
                </a:solidFill>
                <a:ea typeface="NanumBarunGothic Bold"/>
              </a:rPr>
              <a:t>핵심</a:t>
            </a:r>
            <a:r>
              <a:rPr lang="en-US" sz="4700" b="0" i="0" u="none" strike="noStrike">
                <a:solidFill>
                  <a:srgbClr val="FFFFFF"/>
                </a:solidFill>
                <a:latin typeface="NanumBarunGothic Bold"/>
              </a:rPr>
              <a:t> </a:t>
            </a:r>
            <a:r>
              <a:rPr lang="ko-KR" sz="4700" b="0" i="0" u="none" strike="noStrike">
                <a:solidFill>
                  <a:srgbClr val="FFFFFF"/>
                </a:solidFill>
                <a:ea typeface="NanumBarunGothic Bold"/>
              </a:rPr>
              <a:t>질문</a:t>
            </a:r>
            <a:r>
              <a:rPr lang="en-US" sz="4700" b="0" i="0" u="none" strike="noStrike">
                <a:solidFill>
                  <a:srgbClr val="FFFFFF"/>
                </a:solidFill>
                <a:latin typeface="NanumBarunGothic Bold"/>
              </a:rPr>
              <a:t> 3</a:t>
            </a:r>
            <a:r>
              <a:rPr lang="ko-KR" sz="4700" b="0" i="0" u="none" strike="noStrike">
                <a:solidFill>
                  <a:srgbClr val="FFFFFF"/>
                </a:solidFill>
                <a:ea typeface="NanumBarunGothic Bold"/>
              </a:rPr>
              <a:t>가지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26000" y="5803900"/>
            <a:ext cx="86233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anumBarunGothic Bold"/>
              </a:rPr>
              <a:t>Q2. </a:t>
            </a:r>
            <a:r>
              <a:rPr lang="ko-KR" sz="3000" b="0" i="0" u="none" strike="noStrike">
                <a:solidFill>
                  <a:srgbClr val="3F62FF"/>
                </a:solidFill>
                <a:ea typeface="NanumBarunGothic Bold"/>
              </a:rPr>
              <a:t>개발사</a:t>
            </a:r>
            <a:r>
              <a:rPr lang="en-US" sz="3000" b="0" i="0" u="none" strike="noStrike">
                <a:solidFill>
                  <a:srgbClr val="3F62FF"/>
                </a:solidFill>
                <a:latin typeface="NanumBarunGothic Bold"/>
              </a:rPr>
              <a:t>/</a:t>
            </a:r>
            <a:r>
              <a:rPr lang="ko-KR" sz="3000" b="0" i="0" u="none" strike="noStrike">
                <a:solidFill>
                  <a:srgbClr val="3F62FF"/>
                </a:solidFill>
                <a:ea typeface="NanumBarunGothic Bold"/>
              </a:rPr>
              <a:t>배급사와</a:t>
            </a:r>
            <a:r>
              <a:rPr lang="en-US" sz="30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>
                <a:solidFill>
                  <a:srgbClr val="3F62FF"/>
                </a:solidFill>
                <a:ea typeface="NanumBarunGothic Bold"/>
              </a:rPr>
              <a:t>게임</a:t>
            </a:r>
            <a:r>
              <a:rPr lang="en-US" sz="30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>
                <a:solidFill>
                  <a:srgbClr val="3F62FF"/>
                </a:solidFill>
                <a:ea typeface="NanumBarunGothic Bold"/>
              </a:rPr>
              <a:t>흥행</a:t>
            </a:r>
            <a:r>
              <a:rPr lang="en-US" sz="30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>
                <a:solidFill>
                  <a:srgbClr val="3F62FF"/>
                </a:solidFill>
                <a:ea typeface="NanumBarunGothic Bold"/>
              </a:rPr>
              <a:t>여부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가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관련이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있을까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 Bold"/>
              </a:rPr>
              <a:t>? 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67400" y="7950200"/>
            <a:ext cx="65532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anumBarunGothic Bold"/>
              </a:rPr>
              <a:t>Q3. </a:t>
            </a:r>
            <a:r>
              <a:rPr lang="ko-KR" sz="3000" b="0" i="0" u="none" strike="noStrike">
                <a:solidFill>
                  <a:srgbClr val="3F62FF"/>
                </a:solidFill>
                <a:ea typeface="NanumBarunGothic Bold"/>
              </a:rPr>
              <a:t>플레이</a:t>
            </a:r>
            <a:r>
              <a:rPr lang="en-US" sz="30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>
                <a:solidFill>
                  <a:srgbClr val="3F62FF"/>
                </a:solidFill>
                <a:ea typeface="NanumBarunGothic Bold"/>
              </a:rPr>
              <a:t>만족도와</a:t>
            </a:r>
            <a:r>
              <a:rPr lang="en-US" sz="30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>
                <a:solidFill>
                  <a:srgbClr val="3F62FF"/>
                </a:solidFill>
                <a:ea typeface="NanumBarunGothic Bold"/>
              </a:rPr>
              <a:t>연령이</a:t>
            </a:r>
            <a:r>
              <a:rPr lang="en-US" sz="30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>
                <a:solidFill>
                  <a:srgbClr val="3F62FF"/>
                </a:solidFill>
                <a:ea typeface="NanumBarunGothic Bold"/>
              </a:rPr>
              <a:t>독립적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일까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 Bold"/>
              </a:rPr>
              <a:t>?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94300" y="3695700"/>
            <a:ext cx="78994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anumBarunGothic Bold"/>
              </a:rPr>
              <a:t>Q1. </a:t>
            </a:r>
            <a:r>
              <a:rPr lang="ko-KR" sz="3000" b="0" i="0" u="none" strike="noStrike">
                <a:solidFill>
                  <a:srgbClr val="3F62FF"/>
                </a:solidFill>
                <a:ea typeface="NanumBarunGothic Bold"/>
              </a:rPr>
              <a:t>특정</a:t>
            </a:r>
            <a:r>
              <a:rPr lang="en-US" sz="30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>
                <a:solidFill>
                  <a:srgbClr val="3F62FF"/>
                </a:solidFill>
                <a:ea typeface="NanumBarunGothic Bold"/>
              </a:rPr>
              <a:t>장르와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 Bold"/>
              </a:rPr>
              <a:t> </a:t>
            </a:r>
            <a:r>
              <a:rPr lang="ko-KR" sz="3000" b="0" i="0" u="none" strike="noStrike">
                <a:solidFill>
                  <a:srgbClr val="3F62FF"/>
                </a:solidFill>
                <a:ea typeface="NanumBarunGothic Bold"/>
              </a:rPr>
              <a:t>게임</a:t>
            </a:r>
            <a:r>
              <a:rPr lang="en-US" sz="30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>
                <a:solidFill>
                  <a:srgbClr val="3F62FF"/>
                </a:solidFill>
                <a:ea typeface="NanumBarunGothic Bold"/>
              </a:rPr>
              <a:t>흥행</a:t>
            </a:r>
            <a:r>
              <a:rPr lang="en-US" sz="30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>
                <a:solidFill>
                  <a:srgbClr val="3F62FF"/>
                </a:solidFill>
                <a:ea typeface="NanumBarunGothic Bold"/>
              </a:rPr>
              <a:t>여부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가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관련이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있을까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 Bold"/>
              </a:rPr>
              <a:t>? 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100" y="2387600"/>
            <a:ext cx="2959100" cy="295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7400" y="6413500"/>
            <a:ext cx="4038600" cy="3390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3500" y="2387600"/>
            <a:ext cx="2921000" cy="2997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700" y="6413500"/>
            <a:ext cx="4038600" cy="3390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20700" y="685800"/>
            <a:ext cx="46863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600" b="0" i="0" u="none" strike="noStrike">
                <a:solidFill>
                  <a:srgbClr val="3F62FF"/>
                </a:solidFill>
                <a:ea typeface="NanumBarunGothic Bold"/>
              </a:rPr>
              <a:t>데이터</a:t>
            </a:r>
            <a:r>
              <a:rPr lang="en-US" sz="56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5600" b="0" i="0" u="none" strike="noStrike">
                <a:solidFill>
                  <a:srgbClr val="3F62FF"/>
                </a:solidFill>
                <a:ea typeface="NanumBarunGothic Bold"/>
              </a:rPr>
              <a:t>설명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68800" y="5664200"/>
            <a:ext cx="2413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anumBarunGothic Bold"/>
              </a:rPr>
              <a:t>STEAM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데이터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95100" y="5664200"/>
            <a:ext cx="27305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설문조사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데이터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08400" y="6527800"/>
            <a:ext cx="4457700" cy="2489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000000"/>
                </a:solidFill>
                <a:ea typeface="NanumBarunGothic"/>
              </a:rPr>
              <a:t>게임별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000000"/>
                </a:solidFill>
                <a:ea typeface="NanumBarunGothic"/>
              </a:rPr>
              <a:t>개발사</a:t>
            </a:r>
            <a:r>
              <a:rPr lang="en-US" sz="2200" b="0" i="0" u="none" strike="noStrike">
                <a:solidFill>
                  <a:srgbClr val="000000"/>
                </a:solidFill>
                <a:latin typeface="NanumBarunGothic"/>
              </a:rPr>
              <a:t>/</a:t>
            </a:r>
            <a:r>
              <a:rPr lang="ko-KR" sz="2200" b="0" i="0" u="none" strike="noStrike">
                <a:solidFill>
                  <a:srgbClr val="000000"/>
                </a:solidFill>
                <a:ea typeface="NanumBarunGothic"/>
              </a:rPr>
              <a:t>배급사별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000000"/>
                </a:solidFill>
                <a:latin typeface="NanumBarunGothic"/>
              </a:rPr>
              <a:t>OS</a:t>
            </a:r>
            <a:r>
              <a:rPr lang="ko-KR" sz="2200" b="0" i="0" u="none" strike="noStrike">
                <a:solidFill>
                  <a:srgbClr val="000000"/>
                </a:solidFill>
                <a:ea typeface="NanumBarunGothic"/>
              </a:rPr>
              <a:t>별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000000"/>
                </a:solidFill>
                <a:ea typeface="NanumBarunGothic"/>
              </a:rPr>
              <a:t>가격별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000000"/>
                </a:solidFill>
                <a:ea typeface="NanumBarunGothic"/>
              </a:rPr>
              <a:t>장르별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000000"/>
                </a:solidFill>
                <a:ea typeface="NanumBarunGothic"/>
              </a:rPr>
              <a:t>출처</a:t>
            </a:r>
            <a:r>
              <a:rPr lang="en-US" sz="2200" b="0" i="0" u="none" strike="noStrike">
                <a:solidFill>
                  <a:srgbClr val="000000"/>
                </a:solidFill>
                <a:latin typeface="NanumBarunGothic"/>
              </a:rPr>
              <a:t>: Kaggle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46600" y="9207500"/>
            <a:ext cx="20701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NanumBarunGothic Bold"/>
              </a:rPr>
              <a:t>87,342 </a:t>
            </a:r>
            <a:r>
              <a:rPr lang="ko-KR" sz="3200" b="0" i="0" u="none" strike="noStrike">
                <a:solidFill>
                  <a:srgbClr val="000000"/>
                </a:solidFill>
                <a:ea typeface="NanumBarunGothic Bold"/>
              </a:rPr>
              <a:t>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150600" y="6616700"/>
            <a:ext cx="44577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000000"/>
                </a:solidFill>
                <a:ea typeface="NanumBarunGothic"/>
              </a:rPr>
              <a:t>연도별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000000"/>
                </a:solidFill>
                <a:ea typeface="NanumBarunGothic"/>
              </a:rPr>
              <a:t>성별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000000"/>
                </a:solidFill>
                <a:ea typeface="NanumBarunGothic"/>
              </a:rPr>
              <a:t>연령별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000000"/>
                </a:solidFill>
                <a:ea typeface="NanumBarunGothic"/>
              </a:rPr>
              <a:t>출처</a:t>
            </a:r>
            <a:r>
              <a:rPr lang="en-US" sz="2200" b="0" i="0" u="none" strike="noStrike">
                <a:solidFill>
                  <a:srgbClr val="000000"/>
                </a:solidFill>
                <a:latin typeface="NanumBarunGothic"/>
              </a:rPr>
              <a:t>: </a:t>
            </a:r>
            <a:r>
              <a:rPr lang="ko-KR" sz="2200" b="0" i="0" u="none" strike="noStrike">
                <a:solidFill>
                  <a:srgbClr val="000000"/>
                </a:solidFill>
                <a:ea typeface="NanumBarunGothic"/>
              </a:rPr>
              <a:t>공공데이터포털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38000" y="9182100"/>
            <a:ext cx="20701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NanumBarunGothic Bold"/>
              </a:rPr>
              <a:t>3,933 </a:t>
            </a:r>
            <a:r>
              <a:rPr lang="ko-KR" sz="3200" b="0" i="0" u="none" strike="noStrike">
                <a:solidFill>
                  <a:srgbClr val="000000"/>
                </a:solidFill>
                <a:ea typeface="NanumBarunGothic Bold"/>
              </a:rPr>
              <a:t>개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2832100"/>
            <a:ext cx="14503400" cy="6223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49300" y="584200"/>
            <a:ext cx="28067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NanumBarunGothic Bold"/>
              </a:rPr>
              <a:t>STEAM </a:t>
            </a:r>
            <a:r>
              <a:rPr lang="ko-KR" sz="2400" b="0" i="0" u="none" strike="noStrike">
                <a:solidFill>
                  <a:srgbClr val="000000"/>
                </a:solidFill>
                <a:ea typeface="NanumBarunGothic Bold"/>
              </a:rPr>
              <a:t>데이터</a:t>
            </a:r>
            <a:r>
              <a:rPr lang="en-US" sz="2400" b="0" i="0" u="none" strike="noStrike">
                <a:solidFill>
                  <a:srgbClr val="000000"/>
                </a:solidFill>
                <a:latin typeface="NanumBarunGothic Bold"/>
              </a:rPr>
              <a:t> EDA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49300" y="1130300"/>
            <a:ext cx="120142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>
                <a:solidFill>
                  <a:srgbClr val="3F62FF"/>
                </a:solidFill>
                <a:latin typeface="NanumBarunGothic Bold"/>
              </a:rPr>
              <a:t>Positive(</a:t>
            </a:r>
            <a:r>
              <a:rPr lang="ko-KR" sz="6000" b="0" i="0" u="none" strike="noStrike">
                <a:solidFill>
                  <a:srgbClr val="3F62FF"/>
                </a:solidFill>
                <a:ea typeface="NanumBarunGothic Bold"/>
              </a:rPr>
              <a:t>긍정적</a:t>
            </a:r>
            <a:r>
              <a:rPr lang="en-US" sz="60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6000" b="0" i="0" u="none" strike="noStrike">
                <a:solidFill>
                  <a:srgbClr val="3F62FF"/>
                </a:solidFill>
                <a:ea typeface="NanumBarunGothic Bold"/>
              </a:rPr>
              <a:t>평가</a:t>
            </a:r>
            <a:r>
              <a:rPr lang="en-US" sz="6000" b="0" i="0" u="none" strike="noStrike">
                <a:solidFill>
                  <a:srgbClr val="3F62FF"/>
                </a:solidFill>
                <a:latin typeface="NanumBarunGothic Bold"/>
              </a:rPr>
              <a:t>) </a:t>
            </a:r>
            <a:r>
              <a:rPr lang="ko-KR" sz="6000" b="0" i="0" u="none" strike="noStrike">
                <a:solidFill>
                  <a:srgbClr val="3F62FF"/>
                </a:solidFill>
                <a:ea typeface="NanumBarunGothic Bold"/>
              </a:rPr>
              <a:t>상위</a:t>
            </a:r>
            <a:r>
              <a:rPr lang="en-US" sz="6000" b="0" i="0" u="none" strike="noStrike">
                <a:solidFill>
                  <a:srgbClr val="3F62FF"/>
                </a:solidFill>
                <a:latin typeface="NanumBarunGothic Bold"/>
              </a:rPr>
              <a:t> 10</a:t>
            </a:r>
            <a:r>
              <a:rPr lang="ko-KR" sz="6000" b="0" i="0" u="none" strike="noStrike">
                <a:solidFill>
                  <a:srgbClr val="3F62FF"/>
                </a:solidFill>
                <a:ea typeface="NanumBarunGothic Bold"/>
              </a:rPr>
              <a:t>개</a:t>
            </a:r>
            <a:r>
              <a:rPr lang="en-US" sz="60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6000" b="0" i="0" u="none" strike="noStrike">
                <a:solidFill>
                  <a:srgbClr val="3F62FF"/>
                </a:solidFill>
                <a:ea typeface="NanumBarunGothic Bold"/>
              </a:rPr>
              <a:t>게임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14700" y="3644900"/>
            <a:ext cx="11747500" cy="463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200" b="0" i="0" u="none" strike="noStrike" spc="100">
                <a:solidFill>
                  <a:srgbClr val="000000"/>
                </a:solidFill>
                <a:ea typeface="NanumBarunGothic Bold"/>
              </a:rPr>
              <a:t>긍정적</a:t>
            </a:r>
            <a:r>
              <a:rPr lang="en-US" sz="32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200" b="0" i="0" u="none" strike="noStrike" spc="100">
                <a:solidFill>
                  <a:srgbClr val="000000"/>
                </a:solidFill>
                <a:ea typeface="NanumBarunGothic Bold"/>
              </a:rPr>
              <a:t>평가수</a:t>
            </a:r>
            <a:r>
              <a:rPr lang="en-US" sz="3200" b="0" i="0" u="none" strike="noStrike" spc="100">
                <a:solidFill>
                  <a:srgbClr val="000000"/>
                </a:solidFill>
                <a:latin typeface="NanumBarunGothic Bold"/>
              </a:rPr>
              <a:t> 1</a:t>
            </a:r>
            <a:r>
              <a:rPr lang="ko-KR" sz="3200" b="0" i="0" u="none" strike="noStrike" spc="100">
                <a:solidFill>
                  <a:srgbClr val="000000"/>
                </a:solidFill>
                <a:ea typeface="NanumBarunGothic Bold"/>
              </a:rPr>
              <a:t>위</a:t>
            </a:r>
            <a:r>
              <a:rPr lang="en-US" sz="32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200" b="0" i="0" u="none" strike="noStrike" spc="100">
                <a:solidFill>
                  <a:srgbClr val="000000"/>
                </a:solidFill>
                <a:ea typeface="NanumBarunGothic Bold"/>
              </a:rPr>
              <a:t>게임이</a:t>
            </a:r>
            <a:r>
              <a:rPr lang="en-US" sz="32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200" b="0" i="0" u="none" strike="noStrike" spc="100">
                <a:solidFill>
                  <a:srgbClr val="3F62FF"/>
                </a:solidFill>
                <a:ea typeface="NanumBarunGothic Bold"/>
              </a:rPr>
              <a:t>부정적</a:t>
            </a:r>
            <a:r>
              <a:rPr lang="en-US" sz="32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200" b="0" i="0" u="none" strike="noStrike" spc="100">
                <a:solidFill>
                  <a:srgbClr val="3F62FF"/>
                </a:solidFill>
                <a:ea typeface="NanumBarunGothic Bold"/>
              </a:rPr>
              <a:t>평가수도</a:t>
            </a:r>
            <a:r>
              <a:rPr lang="en-US" sz="32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200" b="0" i="0" u="none" strike="noStrike" spc="100">
                <a:solidFill>
                  <a:srgbClr val="3F62FF"/>
                </a:solidFill>
                <a:ea typeface="NanumBarunGothic Bold"/>
              </a:rPr>
              <a:t>가장</a:t>
            </a:r>
            <a:r>
              <a:rPr lang="en-US" sz="32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200" b="0" i="0" u="none" strike="noStrike" spc="100">
                <a:solidFill>
                  <a:srgbClr val="3F62FF"/>
                </a:solidFill>
                <a:ea typeface="NanumBarunGothic Bold"/>
              </a:rPr>
              <a:t>많다</a:t>
            </a:r>
            <a:r>
              <a:rPr lang="en-US" sz="3200" b="0" i="0" u="none" strike="noStrike" spc="100">
                <a:solidFill>
                  <a:srgbClr val="3F62FF"/>
                </a:solidFill>
                <a:latin typeface="NanumBarunGothic Bold"/>
              </a:rPr>
              <a:t>.</a:t>
            </a:r>
          </a:p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200" b="0" i="0" u="none" strike="noStrike" spc="100">
                <a:solidFill>
                  <a:srgbClr val="000000"/>
                </a:solidFill>
                <a:ea typeface="NanumBarunGothic Bold"/>
              </a:rPr>
              <a:t>상위</a:t>
            </a:r>
            <a:r>
              <a:rPr lang="en-US" sz="3200" b="0" i="0" u="none" strike="noStrike" spc="100">
                <a:solidFill>
                  <a:srgbClr val="000000"/>
                </a:solidFill>
                <a:latin typeface="NanumBarunGothic Bold"/>
              </a:rPr>
              <a:t> 10</a:t>
            </a:r>
            <a:r>
              <a:rPr lang="ko-KR" sz="3200" b="0" i="0" u="none" strike="noStrike" spc="100">
                <a:solidFill>
                  <a:srgbClr val="000000"/>
                </a:solidFill>
                <a:ea typeface="NanumBarunGothic Bold"/>
              </a:rPr>
              <a:t>개</a:t>
            </a:r>
            <a:r>
              <a:rPr lang="en-US" sz="32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200" b="0" i="0" u="none" strike="noStrike" spc="100">
                <a:solidFill>
                  <a:srgbClr val="000000"/>
                </a:solidFill>
                <a:ea typeface="NanumBarunGothic Bold"/>
              </a:rPr>
              <a:t>중</a:t>
            </a:r>
            <a:r>
              <a:rPr lang="en-US" sz="32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en-US" sz="3200" b="0" i="0" u="none" strike="noStrike" spc="100">
                <a:solidFill>
                  <a:srgbClr val="3F62FF"/>
                </a:solidFill>
                <a:latin typeface="NanumBarunGothic Bold"/>
              </a:rPr>
              <a:t>7</a:t>
            </a:r>
            <a:r>
              <a:rPr lang="ko-KR" sz="3200" b="0" i="0" u="none" strike="noStrike" spc="100">
                <a:solidFill>
                  <a:srgbClr val="3F62FF"/>
                </a:solidFill>
                <a:ea typeface="NanumBarunGothic Bold"/>
              </a:rPr>
              <a:t>개가</a:t>
            </a:r>
            <a:r>
              <a:rPr lang="en-US" sz="32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200" b="0" i="0" u="none" strike="noStrike" spc="100">
                <a:solidFill>
                  <a:srgbClr val="3F62FF"/>
                </a:solidFill>
                <a:ea typeface="NanumBarunGothic Bold"/>
              </a:rPr>
              <a:t>유료</a:t>
            </a:r>
            <a:r>
              <a:rPr lang="en-US" sz="32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200" b="0" i="0" u="none" strike="noStrike" spc="100">
                <a:solidFill>
                  <a:srgbClr val="3F62FF"/>
                </a:solidFill>
                <a:ea typeface="NanumBarunGothic Bold"/>
              </a:rPr>
              <a:t>게임</a:t>
            </a:r>
          </a:p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200" b="0" i="0" u="none" strike="noStrike" spc="100">
                <a:solidFill>
                  <a:srgbClr val="000000"/>
                </a:solidFill>
                <a:ea typeface="NanumBarunGothic Bold"/>
              </a:rPr>
              <a:t>상위</a:t>
            </a:r>
            <a:r>
              <a:rPr lang="en-US" sz="3200" b="0" i="0" u="none" strike="noStrike" spc="100">
                <a:solidFill>
                  <a:srgbClr val="000000"/>
                </a:solidFill>
                <a:latin typeface="NanumBarunGothic Bold"/>
              </a:rPr>
              <a:t> 10</a:t>
            </a:r>
            <a:r>
              <a:rPr lang="ko-KR" sz="3200" b="0" i="0" u="none" strike="noStrike" spc="100">
                <a:solidFill>
                  <a:srgbClr val="000000"/>
                </a:solidFill>
                <a:ea typeface="NanumBarunGothic Bold"/>
              </a:rPr>
              <a:t>개</a:t>
            </a:r>
            <a:r>
              <a:rPr lang="en-US" sz="32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200" b="0" i="0" u="none" strike="noStrike" spc="100">
                <a:solidFill>
                  <a:srgbClr val="000000"/>
                </a:solidFill>
                <a:ea typeface="NanumBarunGothic Bold"/>
              </a:rPr>
              <a:t>중</a:t>
            </a:r>
            <a:r>
              <a:rPr lang="en-US" sz="3200" b="0" i="0" u="none" strike="noStrike" spc="100">
                <a:solidFill>
                  <a:srgbClr val="000000"/>
                </a:solidFill>
                <a:latin typeface="NanumBarunGothic Bold"/>
              </a:rPr>
              <a:t> 8</a:t>
            </a:r>
            <a:r>
              <a:rPr lang="ko-KR" sz="3200" b="0" i="0" u="none" strike="noStrike" spc="100">
                <a:solidFill>
                  <a:srgbClr val="000000"/>
                </a:solidFill>
                <a:ea typeface="NanumBarunGothic Bold"/>
              </a:rPr>
              <a:t>개가</a:t>
            </a:r>
            <a:r>
              <a:rPr lang="en-US" sz="3200" b="0" i="0" u="none" strike="noStrike" spc="100">
                <a:solidFill>
                  <a:srgbClr val="3F62FF"/>
                </a:solidFill>
                <a:latin typeface="NanumBarunGothic Bold"/>
              </a:rPr>
              <a:t> DLC</a:t>
            </a:r>
            <a:r>
              <a:rPr lang="ko-KR" sz="3200" b="0" i="0" u="none" strike="noStrike" spc="100">
                <a:solidFill>
                  <a:srgbClr val="3F62FF"/>
                </a:solidFill>
                <a:ea typeface="NanumBarunGothic Bold"/>
              </a:rPr>
              <a:t>가</a:t>
            </a:r>
            <a:r>
              <a:rPr lang="en-US" sz="32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200" b="0" i="0" u="none" strike="noStrike" spc="100">
                <a:solidFill>
                  <a:srgbClr val="3F62FF"/>
                </a:solidFill>
                <a:ea typeface="NanumBarunGothic Bold"/>
              </a:rPr>
              <a:t>있지만</a:t>
            </a:r>
            <a:r>
              <a:rPr lang="en-US" sz="3200" b="0" i="0" u="none" strike="noStrike" spc="100">
                <a:solidFill>
                  <a:srgbClr val="3F62FF"/>
                </a:solidFill>
                <a:latin typeface="NanumBarunGothic Bold"/>
              </a:rPr>
              <a:t> DLC </a:t>
            </a:r>
            <a:r>
              <a:rPr lang="ko-KR" sz="3200" b="0" i="0" u="none" strike="noStrike" spc="100">
                <a:solidFill>
                  <a:srgbClr val="3F62FF"/>
                </a:solidFill>
                <a:ea typeface="NanumBarunGothic Bold"/>
              </a:rPr>
              <a:t>수와</a:t>
            </a:r>
            <a:r>
              <a:rPr lang="en-US" sz="32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200" b="0" i="0" u="none" strike="noStrike" spc="100">
                <a:solidFill>
                  <a:srgbClr val="3F62FF"/>
                </a:solidFill>
                <a:ea typeface="NanumBarunGothic Bold"/>
              </a:rPr>
              <a:t>등수는</a:t>
            </a:r>
            <a:r>
              <a:rPr lang="en-US" sz="32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200" b="0" i="0" u="none" strike="noStrike" spc="100">
                <a:solidFill>
                  <a:srgbClr val="3F62FF"/>
                </a:solidFill>
                <a:ea typeface="NanumBarunGothic Bold"/>
              </a:rPr>
              <a:t>관련이</a:t>
            </a:r>
            <a:r>
              <a:rPr lang="en-US" sz="32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200" b="0" i="0" u="none" strike="noStrike" spc="100">
                <a:solidFill>
                  <a:srgbClr val="3F62FF"/>
                </a:solidFill>
                <a:ea typeface="NanumBarunGothic Bold"/>
              </a:rPr>
              <a:t>없다</a:t>
            </a:r>
            <a:r>
              <a:rPr lang="en-US" sz="3200" b="0" i="0" u="none" strike="noStrike" spc="100">
                <a:solidFill>
                  <a:srgbClr val="3F62FF"/>
                </a:solidFill>
                <a:latin typeface="NanumBarunGothic Bold"/>
              </a:rPr>
              <a:t>.</a:t>
            </a:r>
          </a:p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200" b="0" i="0" u="none" strike="noStrike" spc="100">
                <a:solidFill>
                  <a:srgbClr val="000000"/>
                </a:solidFill>
                <a:ea typeface="NanumBarunGothic Bold"/>
              </a:rPr>
              <a:t>상위</a:t>
            </a:r>
            <a:r>
              <a:rPr lang="en-US" sz="3200" b="0" i="0" u="none" strike="noStrike" spc="100">
                <a:solidFill>
                  <a:srgbClr val="000000"/>
                </a:solidFill>
                <a:latin typeface="NanumBarunGothic Bold"/>
              </a:rPr>
              <a:t> 10</a:t>
            </a:r>
            <a:r>
              <a:rPr lang="ko-KR" sz="3200" b="0" i="0" u="none" strike="noStrike" spc="100">
                <a:solidFill>
                  <a:srgbClr val="000000"/>
                </a:solidFill>
                <a:ea typeface="NanumBarunGothic Bold"/>
              </a:rPr>
              <a:t>개</a:t>
            </a:r>
            <a:r>
              <a:rPr lang="en-US" sz="32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200" b="0" i="0" u="none" strike="noStrike" spc="100">
                <a:solidFill>
                  <a:srgbClr val="000000"/>
                </a:solidFill>
                <a:ea typeface="NanumBarunGothic Bold"/>
              </a:rPr>
              <a:t>중</a:t>
            </a:r>
            <a:r>
              <a:rPr lang="en-US" sz="32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en-US" sz="3200" b="0" i="0" u="none" strike="noStrike" spc="100">
                <a:solidFill>
                  <a:srgbClr val="3F62FF"/>
                </a:solidFill>
                <a:latin typeface="NanumBarunGothic Bold"/>
              </a:rPr>
              <a:t>8</a:t>
            </a:r>
            <a:r>
              <a:rPr lang="ko-KR" sz="3200" b="0" i="0" u="none" strike="noStrike" spc="100">
                <a:solidFill>
                  <a:srgbClr val="3F62FF"/>
                </a:solidFill>
                <a:ea typeface="NanumBarunGothic Bold"/>
              </a:rPr>
              <a:t>개가</a:t>
            </a:r>
            <a:r>
              <a:rPr lang="en-US" sz="32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200" b="0" i="0" u="none" strike="noStrike" spc="100">
                <a:solidFill>
                  <a:srgbClr val="3F62FF"/>
                </a:solidFill>
                <a:ea typeface="NanumBarunGothic Bold"/>
              </a:rPr>
              <a:t>게임</a:t>
            </a:r>
            <a:r>
              <a:rPr lang="en-US" sz="32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200" b="0" i="0" u="none" strike="noStrike" spc="100">
                <a:solidFill>
                  <a:srgbClr val="3F62FF"/>
                </a:solidFill>
                <a:ea typeface="NanumBarunGothic Bold"/>
              </a:rPr>
              <a:t>내</a:t>
            </a:r>
            <a:r>
              <a:rPr lang="en-US" sz="32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200" b="0" i="0" u="none" strike="noStrike" spc="100">
                <a:solidFill>
                  <a:srgbClr val="3F62FF"/>
                </a:solidFill>
                <a:ea typeface="NanumBarunGothic Bold"/>
              </a:rPr>
              <a:t>업적</a:t>
            </a:r>
            <a:r>
              <a:rPr lang="en-US" sz="32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200" b="0" i="0" u="none" strike="noStrike" spc="100">
                <a:solidFill>
                  <a:srgbClr val="3F62FF"/>
                </a:solidFill>
                <a:ea typeface="NanumBarunGothic Bold"/>
              </a:rPr>
              <a:t>기능</a:t>
            </a:r>
            <a:r>
              <a:rPr lang="ko-KR" sz="3200" b="0" i="0" u="none" strike="noStrike" spc="100">
                <a:solidFill>
                  <a:srgbClr val="000000"/>
                </a:solidFill>
                <a:ea typeface="NanumBarunGothic Bold"/>
              </a:rPr>
              <a:t>이</a:t>
            </a:r>
            <a:r>
              <a:rPr lang="en-US" sz="32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200" b="0" i="0" u="none" strike="noStrike" spc="100">
                <a:solidFill>
                  <a:srgbClr val="000000"/>
                </a:solidFill>
                <a:ea typeface="NanumBarunGothic Bold"/>
              </a:rPr>
              <a:t>있다</a:t>
            </a:r>
            <a:r>
              <a:rPr lang="en-US" sz="3200" b="0" i="0" u="none" strike="noStrike" spc="100">
                <a:solidFill>
                  <a:srgbClr val="000000"/>
                </a:solidFill>
                <a:latin typeface="NanumBarunGothic Bold"/>
              </a:rPr>
              <a:t>.</a:t>
            </a:r>
          </a:p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200" b="0" i="0" u="none" strike="noStrike" spc="100">
                <a:solidFill>
                  <a:srgbClr val="000000"/>
                </a:solidFill>
                <a:ea typeface="NanumBarunGothic Bold"/>
              </a:rPr>
              <a:t>상위</a:t>
            </a:r>
            <a:r>
              <a:rPr lang="en-US" sz="3200" b="0" i="0" u="none" strike="noStrike" spc="100">
                <a:solidFill>
                  <a:srgbClr val="000000"/>
                </a:solidFill>
                <a:latin typeface="NanumBarunGothic Bold"/>
              </a:rPr>
              <a:t> 10</a:t>
            </a:r>
            <a:r>
              <a:rPr lang="ko-KR" sz="3200" b="0" i="0" u="none" strike="noStrike" spc="100">
                <a:solidFill>
                  <a:srgbClr val="000000"/>
                </a:solidFill>
                <a:ea typeface="NanumBarunGothic Bold"/>
              </a:rPr>
              <a:t>개</a:t>
            </a:r>
            <a:r>
              <a:rPr lang="en-US" sz="32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200" b="0" i="0" u="none" strike="noStrike" spc="100">
                <a:solidFill>
                  <a:srgbClr val="3F62FF"/>
                </a:solidFill>
                <a:ea typeface="NanumBarunGothic Bold"/>
              </a:rPr>
              <a:t>모두</a:t>
            </a:r>
            <a:r>
              <a:rPr lang="en-US" sz="32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200" b="0" i="0" u="none" strike="noStrike" spc="100">
                <a:solidFill>
                  <a:srgbClr val="3F62FF"/>
                </a:solidFill>
                <a:ea typeface="NanumBarunGothic Bold"/>
              </a:rPr>
              <a:t>영어</a:t>
            </a:r>
            <a:r>
              <a:rPr lang="en-US" sz="3200" b="0" i="0" u="none" strike="noStrike" spc="100">
                <a:solidFill>
                  <a:srgbClr val="3F62FF"/>
                </a:solidFill>
                <a:latin typeface="NanumBarunGothic Bold"/>
              </a:rPr>
              <a:t>, </a:t>
            </a:r>
            <a:r>
              <a:rPr lang="ko-KR" sz="3200" b="0" i="0" u="none" strike="noStrike" spc="100">
                <a:solidFill>
                  <a:srgbClr val="3F62FF"/>
                </a:solidFill>
                <a:ea typeface="NanumBarunGothic Bold"/>
              </a:rPr>
              <a:t>중국어</a:t>
            </a:r>
            <a:r>
              <a:rPr lang="en-US" sz="3200" b="0" i="0" u="none" strike="noStrike" spc="100">
                <a:solidFill>
                  <a:srgbClr val="3F62FF"/>
                </a:solidFill>
                <a:latin typeface="NanumBarunGothic Bold"/>
              </a:rPr>
              <a:t>, </a:t>
            </a:r>
            <a:r>
              <a:rPr lang="ko-KR" sz="3200" b="0" i="0" u="none" strike="noStrike" spc="100">
                <a:solidFill>
                  <a:srgbClr val="3F62FF"/>
                </a:solidFill>
                <a:ea typeface="NanumBarunGothic Bold"/>
              </a:rPr>
              <a:t>스페인어를</a:t>
            </a:r>
            <a:r>
              <a:rPr lang="en-US" sz="32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200" b="0" i="0" u="none" strike="noStrike" spc="100">
                <a:solidFill>
                  <a:srgbClr val="3F62FF"/>
                </a:solidFill>
                <a:ea typeface="NanumBarunGothic Bold"/>
              </a:rPr>
              <a:t>지원</a:t>
            </a:r>
            <a:r>
              <a:rPr lang="ko-KR" sz="3200" b="0" i="0" u="none" strike="noStrike" spc="100">
                <a:solidFill>
                  <a:srgbClr val="000000"/>
                </a:solidFill>
                <a:ea typeface="NanumBarunGothic Bold"/>
              </a:rPr>
              <a:t>한다</a:t>
            </a:r>
            <a:r>
              <a:rPr lang="en-US" sz="3200" b="0" i="0" u="none" strike="noStrike" spc="100">
                <a:solidFill>
                  <a:srgbClr val="000000"/>
                </a:solidFill>
                <a:latin typeface="NanumBarunGothic Bold"/>
              </a:rPr>
              <a:t>.</a:t>
            </a:r>
          </a:p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200" b="0" i="0" u="none" strike="noStrike" spc="100">
                <a:solidFill>
                  <a:srgbClr val="000000"/>
                </a:solidFill>
                <a:ea typeface="NanumBarunGothic Bold"/>
              </a:rPr>
              <a:t>상위</a:t>
            </a:r>
            <a:r>
              <a:rPr lang="en-US" sz="3200" b="0" i="0" u="none" strike="noStrike" spc="100">
                <a:solidFill>
                  <a:srgbClr val="000000"/>
                </a:solidFill>
                <a:latin typeface="NanumBarunGothic Bold"/>
              </a:rPr>
              <a:t> 10</a:t>
            </a:r>
            <a:r>
              <a:rPr lang="ko-KR" sz="3200" b="0" i="0" u="none" strike="noStrike" spc="100">
                <a:solidFill>
                  <a:srgbClr val="000000"/>
                </a:solidFill>
                <a:ea typeface="NanumBarunGothic Bold"/>
              </a:rPr>
              <a:t>개</a:t>
            </a:r>
            <a:r>
              <a:rPr lang="en-US" sz="32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200" b="0" i="0" u="none" strike="noStrike" spc="100">
                <a:solidFill>
                  <a:srgbClr val="000000"/>
                </a:solidFill>
                <a:ea typeface="NanumBarunGothic Bold"/>
              </a:rPr>
              <a:t>중</a:t>
            </a:r>
            <a:r>
              <a:rPr lang="en-US" sz="32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en-US" sz="3200" b="0" i="0" u="none" strike="noStrike" spc="100">
                <a:solidFill>
                  <a:srgbClr val="3F62FF"/>
                </a:solidFill>
                <a:latin typeface="NanumBarunGothic Bold"/>
              </a:rPr>
              <a:t>7</a:t>
            </a:r>
            <a:r>
              <a:rPr lang="ko-KR" sz="3200" b="0" i="0" u="none" strike="noStrike" spc="100">
                <a:solidFill>
                  <a:srgbClr val="3F62FF"/>
                </a:solidFill>
                <a:ea typeface="NanumBarunGothic Bold"/>
              </a:rPr>
              <a:t>개가</a:t>
            </a:r>
            <a:r>
              <a:rPr lang="en-US" sz="3200" b="0" i="0" u="none" strike="noStrike" spc="100">
                <a:solidFill>
                  <a:srgbClr val="3F62FF"/>
                </a:solidFill>
                <a:latin typeface="NanumBarunGothic Bold"/>
              </a:rPr>
              <a:t> Action</a:t>
            </a:r>
            <a:r>
              <a:rPr lang="en-US" sz="32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200" b="0" i="0" u="none" strike="noStrike" spc="100">
                <a:solidFill>
                  <a:srgbClr val="000000"/>
                </a:solidFill>
                <a:ea typeface="NanumBarunGothic Bold"/>
              </a:rPr>
              <a:t>장르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2832100"/>
            <a:ext cx="14503400" cy="6223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49300" y="584200"/>
            <a:ext cx="28067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NanumBarunGothic Bold"/>
              </a:rPr>
              <a:t>STEAM </a:t>
            </a:r>
            <a:r>
              <a:rPr lang="ko-KR" sz="2400" b="0" i="0" u="none" strike="noStrike">
                <a:solidFill>
                  <a:srgbClr val="000000"/>
                </a:solidFill>
                <a:ea typeface="NanumBarunGothic Bold"/>
              </a:rPr>
              <a:t>데이터</a:t>
            </a:r>
            <a:r>
              <a:rPr lang="en-US" sz="2400" b="0" i="0" u="none" strike="noStrike">
                <a:solidFill>
                  <a:srgbClr val="000000"/>
                </a:solidFill>
                <a:latin typeface="NanumBarunGothic Bold"/>
              </a:rPr>
              <a:t> EDA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49300" y="1130300"/>
            <a:ext cx="12547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>
                <a:solidFill>
                  <a:srgbClr val="3F62FF"/>
                </a:solidFill>
                <a:latin typeface="NanumBarunGothic Bold"/>
              </a:rPr>
              <a:t>Negative(</a:t>
            </a:r>
            <a:r>
              <a:rPr lang="ko-KR" sz="6000" b="0" i="0" u="none" strike="noStrike">
                <a:solidFill>
                  <a:srgbClr val="3F62FF"/>
                </a:solidFill>
                <a:ea typeface="NanumBarunGothic Bold"/>
              </a:rPr>
              <a:t>부정적</a:t>
            </a:r>
            <a:r>
              <a:rPr lang="en-US" sz="60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6000" b="0" i="0" u="none" strike="noStrike">
                <a:solidFill>
                  <a:srgbClr val="3F62FF"/>
                </a:solidFill>
                <a:ea typeface="NanumBarunGothic Bold"/>
              </a:rPr>
              <a:t>평가</a:t>
            </a:r>
            <a:r>
              <a:rPr lang="en-US" sz="6000" b="0" i="0" u="none" strike="noStrike">
                <a:solidFill>
                  <a:srgbClr val="3F62FF"/>
                </a:solidFill>
                <a:latin typeface="NanumBarunGothic Bold"/>
              </a:rPr>
              <a:t>) </a:t>
            </a:r>
            <a:r>
              <a:rPr lang="ko-KR" sz="6000" b="0" i="0" u="none" strike="noStrike">
                <a:solidFill>
                  <a:srgbClr val="3F62FF"/>
                </a:solidFill>
                <a:ea typeface="NanumBarunGothic Bold"/>
              </a:rPr>
              <a:t>상위</a:t>
            </a:r>
            <a:r>
              <a:rPr lang="en-US" sz="6000" b="0" i="0" u="none" strike="noStrike">
                <a:solidFill>
                  <a:srgbClr val="3F62FF"/>
                </a:solidFill>
                <a:latin typeface="NanumBarunGothic Bold"/>
              </a:rPr>
              <a:t> 10</a:t>
            </a:r>
            <a:r>
              <a:rPr lang="ko-KR" sz="6000" b="0" i="0" u="none" strike="noStrike">
                <a:solidFill>
                  <a:srgbClr val="3F62FF"/>
                </a:solidFill>
                <a:ea typeface="NanumBarunGothic Bold"/>
              </a:rPr>
              <a:t>개</a:t>
            </a:r>
            <a:r>
              <a:rPr lang="en-US" sz="60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6000" b="0" i="0" u="none" strike="noStrike">
                <a:solidFill>
                  <a:srgbClr val="3F62FF"/>
                </a:solidFill>
                <a:ea typeface="NanumBarunGothic Bold"/>
              </a:rPr>
              <a:t>게임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832100" y="3403600"/>
            <a:ext cx="12687300" cy="510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66000"/>
              </a:lnSpc>
              <a:buClr>
                <a:srgbClr val="3F62FF"/>
              </a:buClr>
              <a:buFont typeface="Arial"/>
              <a:buChar char="●"/>
            </a:pP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부정적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평가가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많은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게임들이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대부분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긍정적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평가수가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상위권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인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게임들인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것을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보아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그만큼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유저수가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많아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평가가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갈린다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는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것을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알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수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있다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.</a:t>
            </a:r>
          </a:p>
          <a:p>
            <a:pPr marL="342900" lvl="0" indent="-342900" algn="l">
              <a:lnSpc>
                <a:spcPct val="166000"/>
              </a:lnSpc>
              <a:buClr>
                <a:srgbClr val="3F62FF"/>
              </a:buClr>
              <a:buFont typeface="Arial"/>
              <a:buChar char="●"/>
            </a:pP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모두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Window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는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지원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하지만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다른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os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를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지원하지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않는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것도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있다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.</a:t>
            </a:r>
          </a:p>
          <a:p>
            <a:pPr marL="342900" lvl="0" indent="-342900" algn="l">
              <a:lnSpc>
                <a:spcPct val="166000"/>
              </a:lnSpc>
              <a:buClr>
                <a:srgbClr val="3F62FF"/>
              </a:buClr>
              <a:buFont typeface="Arial"/>
              <a:buChar char="●"/>
            </a:pP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모두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영어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,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중국어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,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스페인어를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지원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한다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.</a:t>
            </a:r>
          </a:p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게임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내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카테고리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중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2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개만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Family-sharing, Single-player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게임이고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나머지는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그렇지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않다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.</a:t>
            </a:r>
          </a:p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10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개중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 9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개가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인디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, 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캐쥬얼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장르가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아니지만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10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개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전부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액션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장르이다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887</Words>
  <Application>Microsoft Office PowerPoint</Application>
  <PresentationFormat>사용자 지정</PresentationFormat>
  <Paragraphs>170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NanumBarunGothic</vt:lpstr>
      <vt:lpstr>Arial</vt:lpstr>
      <vt:lpstr>Calibri</vt:lpstr>
      <vt:lpstr>NanumBarunGothic Light</vt:lpstr>
      <vt:lpstr>NanumBarunGothic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</cp:lastModifiedBy>
  <cp:revision>2</cp:revision>
  <dcterms:created xsi:type="dcterms:W3CDTF">2006-08-16T00:00:00Z</dcterms:created>
  <dcterms:modified xsi:type="dcterms:W3CDTF">2025-02-21T03:54:23Z</dcterms:modified>
</cp:coreProperties>
</file>